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0" r:id="rId1"/>
  </p:sldMasterIdLst>
  <p:notesMasterIdLst>
    <p:notesMasterId r:id="rId59"/>
  </p:notesMasterIdLst>
  <p:sldIdLst>
    <p:sldId id="256" r:id="rId2"/>
    <p:sldId id="260" r:id="rId3"/>
    <p:sldId id="343" r:id="rId4"/>
    <p:sldId id="338" r:id="rId5"/>
    <p:sldId id="341" r:id="rId6"/>
    <p:sldId id="300" r:id="rId7"/>
    <p:sldId id="339" r:id="rId8"/>
    <p:sldId id="340" r:id="rId9"/>
    <p:sldId id="259" r:id="rId10"/>
    <p:sldId id="337" r:id="rId11"/>
    <p:sldId id="289" r:id="rId12"/>
    <p:sldId id="290" r:id="rId13"/>
    <p:sldId id="291" r:id="rId14"/>
    <p:sldId id="262" r:id="rId15"/>
    <p:sldId id="265" r:id="rId16"/>
    <p:sldId id="264" r:id="rId17"/>
    <p:sldId id="303" r:id="rId18"/>
    <p:sldId id="304" r:id="rId19"/>
    <p:sldId id="305" r:id="rId20"/>
    <p:sldId id="306" r:id="rId21"/>
    <p:sldId id="307" r:id="rId22"/>
    <p:sldId id="308" r:id="rId23"/>
    <p:sldId id="310" r:id="rId24"/>
    <p:sldId id="301" r:id="rId25"/>
    <p:sldId id="263" r:id="rId26"/>
    <p:sldId id="287" r:id="rId27"/>
    <p:sldId id="292" r:id="rId28"/>
    <p:sldId id="266" r:id="rId29"/>
    <p:sldId id="311" r:id="rId30"/>
    <p:sldId id="332" r:id="rId31"/>
    <p:sldId id="312" r:id="rId32"/>
    <p:sldId id="276" r:id="rId33"/>
    <p:sldId id="278" r:id="rId34"/>
    <p:sldId id="279" r:id="rId35"/>
    <p:sldId id="270" r:id="rId36"/>
    <p:sldId id="321" r:id="rId37"/>
    <p:sldId id="295" r:id="rId38"/>
    <p:sldId id="296" r:id="rId39"/>
    <p:sldId id="273" r:id="rId40"/>
    <p:sldId id="283" r:id="rId41"/>
    <p:sldId id="282" r:id="rId42"/>
    <p:sldId id="284" r:id="rId43"/>
    <p:sldId id="322" r:id="rId44"/>
    <p:sldId id="323" r:id="rId45"/>
    <p:sldId id="325" r:id="rId46"/>
    <p:sldId id="324" r:id="rId47"/>
    <p:sldId id="272" r:id="rId48"/>
    <p:sldId id="302" r:id="rId49"/>
    <p:sldId id="299" r:id="rId50"/>
    <p:sldId id="331" r:id="rId51"/>
    <p:sldId id="333" r:id="rId52"/>
    <p:sldId id="334" r:id="rId53"/>
    <p:sldId id="335" r:id="rId54"/>
    <p:sldId id="336" r:id="rId55"/>
    <p:sldId id="317" r:id="rId56"/>
    <p:sldId id="258" r:id="rId57"/>
    <p:sldId id="326" r:id="rId5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E3127"/>
    <a:srgbClr val="3A3A3A"/>
    <a:srgbClr val="919292"/>
    <a:srgbClr val="E60003"/>
    <a:srgbClr val="57625D"/>
    <a:srgbClr val="E65503"/>
    <a:srgbClr val="DE5508"/>
    <a:srgbClr val="DE55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000"/>
    <p:restoredTop sz="82789"/>
  </p:normalViewPr>
  <p:slideViewPr>
    <p:cSldViewPr snapToGrid="0">
      <p:cViewPr>
        <p:scale>
          <a:sx n="103" d="100"/>
          <a:sy n="103" d="100"/>
        </p:scale>
        <p:origin x="952" y="416"/>
      </p:cViewPr>
      <p:guideLst/>
    </p:cSldViewPr>
  </p:slideViewPr>
  <p:outlineViewPr>
    <p:cViewPr>
      <p:scale>
        <a:sx n="33" d="100"/>
        <a:sy n="33" d="100"/>
      </p:scale>
      <p:origin x="0" y="-12376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9" d="100"/>
          <a:sy n="99" d="100"/>
        </p:scale>
        <p:origin x="2544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3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800"/>
              <a:t>보드</a:t>
            </a:r>
            <a:r>
              <a:rPr lang="en-US" sz="1800" baseline="0"/>
              <a:t> </a:t>
            </a:r>
            <a:r>
              <a:rPr lang="ko-KR" altLang="en-US" sz="1800" baseline="0"/>
              <a:t>별 성능 편차</a:t>
            </a:r>
            <a:endParaRPr lang="en-US" sz="180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KR"/>
        </a:p>
      </c:txPr>
    </c:title>
    <c:autoTitleDeleted val="0"/>
    <c:plotArea>
      <c:layout/>
      <c:barChart>
        <c:barDir val="bar"/>
        <c:grouping val="clustered"/>
        <c:varyColors val="0"/>
        <c:ser>
          <c:idx val="3"/>
          <c:order val="0"/>
          <c:tx>
            <c:strRef>
              <c:f>Sheet1!$B$9</c:f>
              <c:strCache>
                <c:ptCount val="1"/>
                <c:pt idx="0">
                  <c:v>Samsung Galaxy S24+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Sheet1!$C$5:$D$5</c:f>
              <c:strCache>
                <c:ptCount val="2"/>
                <c:pt idx="0">
                  <c:v>Single Core</c:v>
                </c:pt>
                <c:pt idx="1">
                  <c:v>Multi Core</c:v>
                </c:pt>
              </c:strCache>
            </c:strRef>
          </c:cat>
          <c:val>
            <c:numRef>
              <c:f>Sheet1!$C$9:$D$9</c:f>
              <c:numCache>
                <c:formatCode>General</c:formatCode>
                <c:ptCount val="2"/>
                <c:pt idx="0">
                  <c:v>2092</c:v>
                </c:pt>
                <c:pt idx="1">
                  <c:v>6575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E94-8A4E-892C-AF8325E207F9}"/>
            </c:ext>
          </c:extLst>
        </c:ser>
        <c:ser>
          <c:idx val="4"/>
          <c:order val="1"/>
          <c:tx>
            <c:strRef>
              <c:f>Sheet1!$B$10</c:f>
              <c:strCache>
                <c:ptCount val="1"/>
                <c:pt idx="0">
                  <c:v>Intel i5-7500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Sheet1!$C$5:$D$5</c:f>
              <c:strCache>
                <c:ptCount val="2"/>
                <c:pt idx="0">
                  <c:v>Single Core</c:v>
                </c:pt>
                <c:pt idx="1">
                  <c:v>Multi Core</c:v>
                </c:pt>
              </c:strCache>
            </c:strRef>
          </c:cat>
          <c:val>
            <c:numRef>
              <c:f>Sheet1!$C$10:$D$10</c:f>
              <c:numCache>
                <c:formatCode>General</c:formatCode>
                <c:ptCount val="2"/>
                <c:pt idx="0">
                  <c:v>1214</c:v>
                </c:pt>
                <c:pt idx="1">
                  <c:v>3385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E94-8A4E-892C-AF8325E207F9}"/>
            </c:ext>
          </c:extLst>
        </c:ser>
        <c:ser>
          <c:idx val="2"/>
          <c:order val="2"/>
          <c:tx>
            <c:strRef>
              <c:f>Sheet1!$B$8</c:f>
              <c:strCache>
                <c:ptCount val="1"/>
                <c:pt idx="0">
                  <c:v>Samsung Galaxy S20+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Sheet1!$C$5:$D$5</c:f>
              <c:strCache>
                <c:ptCount val="2"/>
                <c:pt idx="0">
                  <c:v>Single Core</c:v>
                </c:pt>
                <c:pt idx="1">
                  <c:v>Multi Core</c:v>
                </c:pt>
              </c:strCache>
            </c:strRef>
          </c:cat>
          <c:val>
            <c:numRef>
              <c:f>Sheet1!$C$8:$D$8</c:f>
              <c:numCache>
                <c:formatCode>General</c:formatCode>
                <c:ptCount val="2"/>
                <c:pt idx="0">
                  <c:v>1253</c:v>
                </c:pt>
                <c:pt idx="1">
                  <c:v>3243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E94-8A4E-892C-AF8325E207F9}"/>
            </c:ext>
          </c:extLst>
        </c:ser>
        <c:ser>
          <c:idx val="1"/>
          <c:order val="3"/>
          <c:tx>
            <c:strRef>
              <c:f>Sheet1!$B$7</c:f>
              <c:strCache>
                <c:ptCount val="1"/>
                <c:pt idx="0">
                  <c:v>NVIDIA Jetson Nano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Sheet1!$C$5:$D$5</c:f>
              <c:strCache>
                <c:ptCount val="2"/>
                <c:pt idx="0">
                  <c:v>Single Core</c:v>
                </c:pt>
                <c:pt idx="1">
                  <c:v>Multi Core</c:v>
                </c:pt>
              </c:strCache>
            </c:strRef>
          </c:cat>
          <c:val>
            <c:numRef>
              <c:f>Sheet1!$C$7:$D$7</c:f>
              <c:numCache>
                <c:formatCode>General</c:formatCode>
                <c:ptCount val="2"/>
                <c:pt idx="0">
                  <c:v>250</c:v>
                </c:pt>
                <c:pt idx="1">
                  <c:v>779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3E94-8A4E-892C-AF8325E207F9}"/>
            </c:ext>
          </c:extLst>
        </c:ser>
        <c:ser>
          <c:idx val="0"/>
          <c:order val="4"/>
          <c:tx>
            <c:strRef>
              <c:f>Sheet1!$B$6</c:f>
              <c:strCache>
                <c:ptCount val="1"/>
                <c:pt idx="0">
                  <c:v>Raspberry Pi 5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Sheet1!$C$5:$D$5</c:f>
              <c:strCache>
                <c:ptCount val="2"/>
                <c:pt idx="0">
                  <c:v>Single Core</c:v>
                </c:pt>
                <c:pt idx="1">
                  <c:v>Multi Core</c:v>
                </c:pt>
              </c:strCache>
            </c:strRef>
          </c:cat>
          <c:val>
            <c:numRef>
              <c:f>Sheet1!$C$6:$D$6</c:f>
              <c:numCache>
                <c:formatCode>General</c:formatCode>
                <c:ptCount val="2"/>
                <c:pt idx="0">
                  <c:v>799</c:v>
                </c:pt>
                <c:pt idx="1">
                  <c:v>1592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3E94-8A4E-892C-AF8325E207F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164943984"/>
        <c:axId val="2144539903"/>
      </c:barChart>
      <c:catAx>
        <c:axId val="16494398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KR"/>
          </a:p>
        </c:txPr>
        <c:crossAx val="2144539903"/>
        <c:crosses val="autoZero"/>
        <c:auto val="1"/>
        <c:lblAlgn val="ctr"/>
        <c:lblOffset val="100"/>
        <c:noMultiLvlLbl val="0"/>
      </c:catAx>
      <c:valAx>
        <c:axId val="2144539903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KR"/>
          </a:p>
        </c:txPr>
        <c:crossAx val="16494398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22AA45-79A1-F14C-9747-E8A6BC41E12A}" type="datetimeFigureOut">
              <a:rPr kumimoji="1" lang="ko-Kore-KR" altLang="en-US" smtClean="0"/>
              <a:t>9/21/24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721986-08B5-2B46-B8BB-60F7B0E521CE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123312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effectLst/>
                <a:latin typeface="Helvetica Neue" panose="02000503000000020004" pitchFamily="2" charset="0"/>
              </a:rPr>
              <a:t>안녕하세요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, </a:t>
            </a:r>
          </a:p>
          <a:p>
            <a:r>
              <a:rPr lang="en-US" altLang="ko-KR" dirty="0">
                <a:effectLst/>
                <a:latin typeface="Helvetica Neue" panose="02000503000000020004" pitchFamily="2" charset="0"/>
              </a:rPr>
              <a:t>2024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년 </a:t>
            </a:r>
            <a:r>
              <a:rPr lang="en-US" dirty="0">
                <a:effectLst/>
                <a:latin typeface="Helvetica Neue" panose="02000503000000020004" pitchFamily="2" charset="0"/>
              </a:rPr>
              <a:t>GIST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의 </a:t>
            </a:r>
            <a:r>
              <a:rPr lang="ko-KR" altLang="en-US" dirty="0" err="1">
                <a:effectLst/>
                <a:latin typeface="Helvetica Neue" panose="02000503000000020004" pitchFamily="2" charset="0"/>
              </a:rPr>
              <a:t>디벨로퍼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 나이트의 발표 연사를 </a:t>
            </a:r>
            <a:r>
              <a:rPr lang="ko-KR" altLang="en-US" dirty="0" err="1">
                <a:effectLst/>
                <a:latin typeface="Helvetica Neue" panose="02000503000000020004" pitchFamily="2" charset="0"/>
              </a:rPr>
              <a:t>맡게된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ko-KR" altLang="en-US" dirty="0" err="1">
                <a:effectLst/>
                <a:latin typeface="Helvetica Neue" panose="02000503000000020004" pitchFamily="2" charset="0"/>
              </a:rPr>
              <a:t>차주형입니다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.</a:t>
            </a:r>
          </a:p>
          <a:p>
            <a:r>
              <a:rPr lang="ko-KR" altLang="en-US" dirty="0">
                <a:effectLst/>
                <a:latin typeface="Helvetica Neue" panose="02000503000000020004" pitchFamily="2" charset="0"/>
              </a:rPr>
              <a:t>발표 주제로는 더 이상은 </a:t>
            </a:r>
            <a:r>
              <a:rPr lang="ko-KR" altLang="en-US" dirty="0" err="1">
                <a:effectLst/>
                <a:latin typeface="Helvetica Neue" panose="02000503000000020004" pitchFamily="2" charset="0"/>
              </a:rPr>
              <a:t>라즈베리파이는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 그만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, 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대신에 여러분들의 휴대폰으로 </a:t>
            </a:r>
            <a:r>
              <a:rPr lang="ko-KR" altLang="en-US" dirty="0" err="1">
                <a:effectLst/>
                <a:latin typeface="Helvetica Neue" panose="02000503000000020004" pitchFamily="2" charset="0"/>
              </a:rPr>
              <a:t>해보는건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 어떨까요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? 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로 하게 되었습니다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.</a:t>
            </a:r>
          </a:p>
          <a:p>
            <a:r>
              <a:rPr lang="ko-KR" altLang="en-US" dirty="0">
                <a:effectLst/>
                <a:latin typeface="Helvetica Neue" panose="02000503000000020004" pitchFamily="2" charset="0"/>
              </a:rPr>
              <a:t>학생이시거나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, 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이미 현업에 </a:t>
            </a:r>
            <a:r>
              <a:rPr lang="ko-KR" altLang="en-US" dirty="0" err="1">
                <a:effectLst/>
                <a:latin typeface="Helvetica Neue" panose="02000503000000020004" pitchFamily="2" charset="0"/>
              </a:rPr>
              <a:t>계신분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ko-KR" altLang="en-US" dirty="0" err="1">
                <a:effectLst/>
                <a:latin typeface="Helvetica Neue" panose="02000503000000020004" pitchFamily="2" charset="0"/>
              </a:rPr>
              <a:t>이여도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 충분히 흥미로운 발표주제를 선정하였으니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,</a:t>
            </a:r>
          </a:p>
          <a:p>
            <a:r>
              <a:rPr lang="ko-KR" altLang="en-US" dirty="0" err="1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들어보시면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새로운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관점을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드릴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수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있는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기회가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되었으면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좋겠습니다</a:t>
            </a:r>
            <a:r>
              <a:rPr lang="en-US" altLang="ko-KR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.</a:t>
            </a:r>
            <a:endParaRPr lang="ko-KR" altLang="en-US" dirty="0">
              <a:effectLst/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21986-08B5-2B46-B8BB-60F7B0E521CE}" type="slidenum">
              <a:rPr kumimoji="1" lang="ko-Kore-KR" altLang="en-US" smtClean="0"/>
              <a:t>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839883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B77A07-0F26-08D4-C77A-AF5F5B3A17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D127DD1-2F7D-F990-D2AB-7C9E0D90C8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B674044-FDC4-7FEE-DB2E-3421843DD5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effectLst/>
                <a:latin typeface="Helvetica Neue" panose="02000503000000020004" pitchFamily="2" charset="0"/>
              </a:rPr>
              <a:t>제가 구성한 세션의 목표로는 최대한 기초적인 내용을 기반으로 많은 분들에게 인사이트를 드리기 위해서 그룹을 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4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개로 세분화 하였습니다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.</a:t>
            </a:r>
          </a:p>
          <a:p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각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그룹은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이제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대학교에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입학하신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분들</a:t>
            </a:r>
            <a:r>
              <a:rPr lang="en-US" altLang="ko-KR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, 2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에서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en-US" altLang="ko-KR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3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학년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학생</a:t>
            </a:r>
            <a:r>
              <a:rPr lang="en-US" altLang="ko-KR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, 4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학년과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신입</a:t>
            </a:r>
            <a:r>
              <a:rPr lang="en-US" altLang="ko-KR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,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그리고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오랫동안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회사에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근무하셨던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분들을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기준으로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잡았습니다</a:t>
            </a:r>
            <a:r>
              <a:rPr lang="en-US" altLang="ko-KR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.</a:t>
            </a:r>
            <a:endParaRPr lang="ko-KR" altLang="en-US" dirty="0">
              <a:effectLst/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FAD8806-E064-DAA7-9D78-D3D198D4131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21986-08B5-2B46-B8BB-60F7B0E521CE}" type="slidenum">
              <a:rPr kumimoji="1" lang="ko-Kore-KR" altLang="en-US" smtClean="0"/>
              <a:t>10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999444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effectLst/>
                <a:latin typeface="Helvetica Neue" panose="02000503000000020004" pitchFamily="2" charset="0"/>
              </a:rPr>
              <a:t>그리고 각 그룹에 대해서 제가 목표로 하는 내용은 다음과 같은데요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,</a:t>
            </a:r>
          </a:p>
          <a:p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코딩을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처음하시는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대학교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신입생을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기준으로는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개발을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하는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것은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꼭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노트북이나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컴퓨터가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아닌</a:t>
            </a:r>
            <a:r>
              <a:rPr lang="en-US" altLang="ko-KR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,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스마트폰으로도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충분히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가능하다는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것을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알려드리기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위해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최대한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쉽게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설명을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드리고자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합니다</a:t>
            </a:r>
            <a:r>
              <a:rPr lang="en-US" altLang="ko-KR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.</a:t>
            </a:r>
            <a:endParaRPr lang="ko-KR" altLang="en-US" dirty="0">
              <a:effectLst/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21986-08B5-2B46-B8BB-60F7B0E521CE}" type="slidenum">
              <a:rPr kumimoji="1" lang="ko-Kore-KR" altLang="en-US" smtClean="0"/>
              <a:t>11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278648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2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에서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en-US" altLang="ko-KR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3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학년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대상으로는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어느정도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C/C++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이나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 err="1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파이썬을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이용하여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학교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프로젝트를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 err="1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진행해보시면서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여럿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경험을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쌓은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단계라고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생각을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합니다</a:t>
            </a:r>
            <a:r>
              <a:rPr lang="en-US" altLang="ko-KR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.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그래서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스마트폰으로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본격적으로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코딩해서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나만의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서버를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열어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볼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수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있다는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경험을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드리고자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합니다</a:t>
            </a:r>
            <a:r>
              <a:rPr lang="en-US" altLang="ko-KR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.</a:t>
            </a:r>
            <a:endParaRPr lang="ko-KR" altLang="en-US" dirty="0">
              <a:effectLst/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21986-08B5-2B46-B8BB-60F7B0E521CE}" type="slidenum">
              <a:rPr kumimoji="1" lang="ko-Kore-KR" altLang="en-US" smtClean="0"/>
              <a:t>12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067484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그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다음에는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졸업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프로젝트에서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조금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이직하거나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취업할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때</a:t>
            </a:r>
            <a:r>
              <a:rPr lang="en-US" altLang="ko-KR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,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나만의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포트폴리오를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만들기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위해서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차별점을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만들어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드리고자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합니다</a:t>
            </a:r>
            <a:r>
              <a:rPr lang="en-US" altLang="ko-KR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.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스마트폰은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이미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배터리와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디스플레이</a:t>
            </a:r>
            <a:r>
              <a:rPr lang="en-US" altLang="ko-KR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,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고성능의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CPU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가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이미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탑재된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상태다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보니</a:t>
            </a:r>
            <a:r>
              <a:rPr lang="en-US" altLang="ko-KR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,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간단한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수준의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서버라면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AWS</a:t>
            </a:r>
            <a:r>
              <a:rPr lang="ko-KR" altLang="en-US" dirty="0" err="1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를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완전히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대체할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수가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있습니다</a:t>
            </a:r>
            <a:r>
              <a:rPr lang="en-US" altLang="ko-KR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.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단순히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AWS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나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en-US" dirty="0" err="1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Vercel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와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같은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무료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클라우드를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 err="1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이용하는것이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아니라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직접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서버를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구축해보면서</a:t>
            </a:r>
            <a:r>
              <a:rPr lang="en-US" altLang="ko-KR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,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경험을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쌓아서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만드는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포트폴리오는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 err="1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어떤가요</a:t>
            </a:r>
            <a:r>
              <a:rPr lang="en-US" altLang="ko-KR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?</a:t>
            </a:r>
            <a:endParaRPr lang="ko-KR" altLang="en-US" dirty="0">
              <a:effectLst/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21986-08B5-2B46-B8BB-60F7B0E521CE}" type="slidenum">
              <a:rPr kumimoji="1" lang="ko-Kore-KR" altLang="en-US" smtClean="0"/>
              <a:t>13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0713032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effectLst/>
                <a:latin typeface="Helvetica Neue" panose="02000503000000020004" pitchFamily="2" charset="0"/>
              </a:rPr>
              <a:t>오랫동안 실무에 계신분들에게 어떤 인사이트를 </a:t>
            </a:r>
            <a:r>
              <a:rPr lang="ko-KR" altLang="en-US" dirty="0" err="1">
                <a:effectLst/>
                <a:latin typeface="Helvetica Neue" panose="02000503000000020004" pitchFamily="2" charset="0"/>
              </a:rPr>
              <a:t>드릴수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 있을까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? 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란 생각을 많이 </a:t>
            </a:r>
            <a:r>
              <a:rPr lang="ko-KR" altLang="en-US" dirty="0" err="1">
                <a:effectLst/>
                <a:latin typeface="Helvetica Neue" panose="02000503000000020004" pitchFamily="2" charset="0"/>
              </a:rPr>
              <a:t>해보았었는데요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,</a:t>
            </a:r>
          </a:p>
          <a:p>
            <a:r>
              <a:rPr lang="ko-KR" altLang="en-US" dirty="0">
                <a:effectLst/>
                <a:latin typeface="Helvetica Neue" panose="02000503000000020004" pitchFamily="2" charset="0"/>
              </a:rPr>
              <a:t>이미 알고 계신분들이 계시겠지만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, 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그래도 다시 </a:t>
            </a:r>
            <a:r>
              <a:rPr lang="ko-KR" altLang="en-US" dirty="0" err="1">
                <a:effectLst/>
                <a:latin typeface="Helvetica Neue" panose="02000503000000020004" pitchFamily="2" charset="0"/>
              </a:rPr>
              <a:t>정리해드리는게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 제일 </a:t>
            </a:r>
            <a:r>
              <a:rPr lang="ko-KR" altLang="en-US" dirty="0" err="1">
                <a:effectLst/>
                <a:latin typeface="Helvetica Neue" panose="02000503000000020004" pitchFamily="2" charset="0"/>
              </a:rPr>
              <a:t>좋을것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 같아서 작성을 해보았습니다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.</a:t>
            </a:r>
          </a:p>
          <a:p>
            <a:r>
              <a:rPr lang="ko-KR" altLang="en-US" dirty="0">
                <a:effectLst/>
                <a:latin typeface="Helvetica Neue" panose="02000503000000020004" pitchFamily="2" charset="0"/>
              </a:rPr>
              <a:t>안드로이드의 핵심 구성이 리눅스 커널 이라는 것을 다시 상기 시켜드리는 기회가 되었으면 했었습니다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.</a:t>
            </a:r>
          </a:p>
          <a:p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그렇다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보니</a:t>
            </a:r>
            <a:r>
              <a:rPr lang="en-US" altLang="ko-KR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,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안드로이드에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 err="1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도커나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 err="1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쿠버네티스를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가능할까</a:t>
            </a:r>
            <a:r>
              <a:rPr lang="en-US" altLang="ko-KR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?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그리고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본질적으로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안드로이드가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무엇인지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 err="1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알게되는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경험을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하셨으면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하는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바램으로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목표를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정하게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되었습니다</a:t>
            </a:r>
            <a:r>
              <a:rPr lang="en-US" altLang="ko-KR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.</a:t>
            </a:r>
            <a:endParaRPr lang="ko-KR" altLang="en-US" dirty="0">
              <a:effectLst/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21986-08B5-2B46-B8BB-60F7B0E521CE}" type="slidenum">
              <a:rPr kumimoji="1" lang="ko-Kore-KR" altLang="en-US" smtClean="0"/>
              <a:t>14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794379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effectLst/>
                <a:latin typeface="Helvetica Neue" panose="02000503000000020004" pitchFamily="2" charset="0"/>
              </a:rPr>
              <a:t>누구든지 참여 할 수 있도록 하기 위해서 </a:t>
            </a:r>
          </a:p>
          <a:p>
            <a:r>
              <a:rPr lang="ko-KR" altLang="en-US" dirty="0">
                <a:effectLst/>
                <a:latin typeface="Helvetica Neue" panose="02000503000000020004" pitchFamily="2" charset="0"/>
              </a:rPr>
              <a:t>그렇다면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, 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이미 어렵고 넓은 내용을 이해하기 위해서 사전지식이 많아야 </a:t>
            </a:r>
            <a:r>
              <a:rPr lang="ko-KR" altLang="en-US" dirty="0" err="1">
                <a:effectLst/>
                <a:latin typeface="Helvetica Neue" panose="02000503000000020004" pitchFamily="2" charset="0"/>
              </a:rPr>
              <a:t>하는게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 아닌가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? 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라는 생각을 하시겠지만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, 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다행이도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, 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단 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2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개의 사전지식만 있으면 충분합니다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. 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첫번째로는 </a:t>
            </a:r>
            <a:r>
              <a:rPr lang="ko-KR" altLang="en-US" dirty="0" err="1">
                <a:effectLst/>
                <a:latin typeface="Helvetica Neue" panose="02000503000000020004" pitchFamily="2" charset="0"/>
              </a:rPr>
              <a:t>파이썬을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 이용해서 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"</a:t>
            </a:r>
            <a:r>
              <a:rPr lang="en-US" dirty="0">
                <a:effectLst/>
                <a:latin typeface="Helvetica Neue" panose="02000503000000020004" pitchFamily="2" charset="0"/>
              </a:rPr>
              <a:t>hello world" </a:t>
            </a:r>
            <a:r>
              <a:rPr lang="ko-KR" altLang="en-US" dirty="0" err="1">
                <a:effectLst/>
                <a:latin typeface="Helvetica Neue" panose="02000503000000020004" pitchFamily="2" charset="0"/>
              </a:rPr>
              <a:t>를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 해보신 경험과 윈도우와 리눅스 그리고 안드로이드에 대해서 </a:t>
            </a:r>
            <a:r>
              <a:rPr lang="ko-KR" altLang="en-US" dirty="0" err="1">
                <a:effectLst/>
                <a:latin typeface="Helvetica Neue" panose="02000503000000020004" pitchFamily="2" charset="0"/>
              </a:rPr>
              <a:t>들어보신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 경험만 있으셔도 충분히 가능하도록 만들어 보았습니다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.</a:t>
            </a:r>
          </a:p>
          <a:p>
            <a:r>
              <a:rPr lang="ko-KR" altLang="en-US" dirty="0">
                <a:effectLst/>
                <a:latin typeface="Helvetica Neue" panose="02000503000000020004" pitchFamily="2" charset="0"/>
              </a:rPr>
              <a:t>지금은 이미 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1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학기가 마치고 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2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학기를 하고 있으니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, 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제 생각이지만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, 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다들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... 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해보지 않았을까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? 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라는 생각을 해봅니다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. </a:t>
            </a:r>
          </a:p>
          <a:p>
            <a:r>
              <a:rPr lang="en-US" altLang="ko-KR" dirty="0">
                <a:effectLst/>
                <a:latin typeface="Helvetica Neue" panose="02000503000000020004" pitchFamily="2" charset="0"/>
              </a:rPr>
              <a:t>#%% 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그래도 혹시나 싶어서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, 1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학년에는 파이썬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, </a:t>
            </a:r>
            <a:r>
              <a:rPr lang="en-US" dirty="0">
                <a:effectLst/>
                <a:latin typeface="Helvetica Neue" panose="02000503000000020004" pitchFamily="2" charset="0"/>
              </a:rPr>
              <a:t>C/C++ 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중에서 </a:t>
            </a:r>
            <a:r>
              <a:rPr lang="ko-KR" altLang="en-US" dirty="0" err="1">
                <a:effectLst/>
                <a:latin typeface="Helvetica Neue" panose="02000503000000020004" pitchFamily="2" charset="0"/>
              </a:rPr>
              <a:t>어떤걸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 먼저 배우나요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? </a:t>
            </a:r>
          </a:p>
          <a:p>
            <a:r>
              <a:rPr lang="en-US" altLang="ko-KR" dirty="0">
                <a:effectLst/>
                <a:latin typeface="Helvetica Neue" panose="02000503000000020004" pitchFamily="2" charset="0"/>
              </a:rPr>
              <a:t>(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알아서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)</a:t>
            </a:r>
          </a:p>
          <a:p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그래서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다들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쉽게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따라올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수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 err="1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있을거라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저는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생각을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합니다</a:t>
            </a:r>
            <a:r>
              <a:rPr lang="en-US" altLang="ko-KR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.</a:t>
            </a:r>
            <a:endParaRPr lang="ko-KR" altLang="en-US" dirty="0">
              <a:effectLst/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21986-08B5-2B46-B8BB-60F7B0E521CE}" type="slidenum">
              <a:rPr kumimoji="1" lang="ko-Kore-KR" altLang="en-US" smtClean="0"/>
              <a:t>15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5063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effectLst/>
                <a:latin typeface="Helvetica Neue" panose="02000503000000020004" pitchFamily="2" charset="0"/>
              </a:rPr>
              <a:t>그렇다 보니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, 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다루지 않을 내용은 빼고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, 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다룰 내용은 자세히 다루기 위해서 이번 세션에서 다루지 않는 내용을 확실하게 정의하고자 합니다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.</a:t>
            </a:r>
          </a:p>
          <a:p>
            <a:r>
              <a:rPr lang="ko-KR" altLang="en-US" dirty="0">
                <a:effectLst/>
                <a:latin typeface="Helvetica Neue" panose="02000503000000020004" pitchFamily="2" charset="0"/>
              </a:rPr>
              <a:t>먼저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, 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다루지 않는 내용으로는 </a:t>
            </a:r>
            <a:r>
              <a:rPr lang="ko-KR" altLang="en-US" dirty="0" err="1">
                <a:effectLst/>
                <a:latin typeface="Helvetica Neue" panose="02000503000000020004" pitchFamily="2" charset="0"/>
              </a:rPr>
              <a:t>파이썬을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 제외한 다른 언어를 어떻게 환경 세팅하는지는 이번에는 이야기 하지 않을 계획입니다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. 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예시로는 자바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, </a:t>
            </a:r>
            <a:r>
              <a:rPr lang="ko-KR" altLang="en-US" dirty="0" err="1">
                <a:effectLst/>
                <a:latin typeface="Helvetica Neue" panose="02000503000000020004" pitchFamily="2" charset="0"/>
              </a:rPr>
              <a:t>씨블쁠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, 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노드 같은 개발을 어떻게 하는지에 대해서는 이야기 하지 않습니다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.</a:t>
            </a:r>
            <a:br>
              <a:rPr lang="en-US" altLang="ko-KR" dirty="0">
                <a:effectLst/>
                <a:latin typeface="Helvetica Neue" panose="02000503000000020004" pitchFamily="2" charset="0"/>
              </a:rPr>
            </a:br>
            <a:endParaRPr lang="en-US" altLang="ko-KR" dirty="0">
              <a:effectLst/>
              <a:latin typeface="Helvetica Neue" panose="02000503000000020004" pitchFamily="2" charset="0"/>
            </a:endParaRPr>
          </a:p>
          <a:p>
            <a:r>
              <a:rPr lang="ko-KR" altLang="en-US" dirty="0">
                <a:effectLst/>
                <a:latin typeface="Helvetica Neue" panose="02000503000000020004" pitchFamily="2" charset="0"/>
              </a:rPr>
              <a:t>두번째로는 리눅스와 안드로이드가 정확하게 어떤 차이가 있는지에 대해서 깊은 내용 분석과 동작 원리에 대해서 이야기를 하지 않을 예정입니다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. 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다만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, 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개인적으로 찾아오셔서 연락 드리신다면 저는 언제나 환영하여 답변을 </a:t>
            </a:r>
            <a:r>
              <a:rPr lang="ko-KR" altLang="en-US" dirty="0" err="1">
                <a:effectLst/>
                <a:latin typeface="Helvetica Neue" panose="02000503000000020004" pitchFamily="2" charset="0"/>
              </a:rPr>
              <a:t>드리곘습니다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! </a:t>
            </a:r>
          </a:p>
          <a:p>
            <a:endParaRPr lang="en-US" altLang="ko-KR" dirty="0">
              <a:effectLst/>
              <a:latin typeface="Helvetica Neue" panose="02000503000000020004" pitchFamily="2" charset="0"/>
            </a:endParaRPr>
          </a:p>
          <a:p>
            <a:r>
              <a:rPr lang="ko-KR" altLang="en-US" dirty="0">
                <a:effectLst/>
                <a:latin typeface="Helvetica Neue" panose="02000503000000020004" pitchFamily="2" charset="0"/>
              </a:rPr>
              <a:t>세번째로는 시간적인 여유의 부족함으로 인해 하드웨어간 연동하는 </a:t>
            </a:r>
            <a:r>
              <a:rPr lang="ko-KR" altLang="en-US" dirty="0" err="1">
                <a:effectLst/>
                <a:latin typeface="Helvetica Neue" panose="02000503000000020004" pitchFamily="2" charset="0"/>
              </a:rPr>
              <a:t>내용또한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 설명을 알려드리지는 못할 예정입니다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. 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다만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, 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하드웨어간 연동을 어떻게 하는지에 대해서 정말 간단하게 개요 정도로만 알려드리고 빠르게 넘어갈 예정입니다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.</a:t>
            </a:r>
          </a:p>
          <a:p>
            <a:endParaRPr lang="en-US" altLang="ko-KR" dirty="0">
              <a:effectLst/>
              <a:latin typeface="Helvetica Neue" panose="02000503000000020004" pitchFamily="2" charset="0"/>
            </a:endParaRPr>
          </a:p>
          <a:p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네번째로는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본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세션에서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 err="1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루팅은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무관하고</a:t>
            </a:r>
            <a:r>
              <a:rPr lang="en-US" altLang="ko-KR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, </a:t>
            </a:r>
            <a:r>
              <a:rPr lang="ko-KR" altLang="en-US" dirty="0" err="1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루팅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없이도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모두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정상적으로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수행이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가능합니다</a:t>
            </a:r>
            <a:r>
              <a:rPr lang="en-US" altLang="ko-KR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.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만약에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연구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레벨이나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개발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단계에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가시더라도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일반적인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상황에서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 err="1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루팅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없이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모두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접근이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가능합니다</a:t>
            </a:r>
            <a:r>
              <a:rPr lang="en-US" altLang="ko-KR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.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때문에</a:t>
            </a:r>
            <a:r>
              <a:rPr lang="en-US" altLang="ko-KR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,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본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세션과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무관한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 err="1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루팅과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관련된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내용이나</a:t>
            </a:r>
            <a:r>
              <a:rPr lang="en-US" altLang="ko-KR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, </a:t>
            </a:r>
            <a:r>
              <a:rPr lang="ko-KR" altLang="en-US" dirty="0" err="1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루팅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방법에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대해서는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이야기를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하지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않습니다</a:t>
            </a:r>
            <a:r>
              <a:rPr lang="en-US" altLang="ko-KR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. </a:t>
            </a:r>
            <a:endParaRPr lang="ko-KR" altLang="en-US" dirty="0">
              <a:effectLst/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21986-08B5-2B46-B8BB-60F7B0E521CE}" type="slidenum">
              <a:rPr kumimoji="1" lang="ko-Kore-KR" altLang="en-US" smtClean="0"/>
              <a:t>16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4218585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185CBB-7676-5783-0B97-1EE861F73D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44F2AAC-272B-F754-F70E-522574EA5A1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228E19F-2205-6B3E-DC6C-847FAC2915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메인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주제인</a:t>
            </a:r>
            <a:r>
              <a:rPr lang="en-US" altLang="ko-KR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,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스마트폰</a:t>
            </a:r>
            <a:r>
              <a:rPr lang="en-US" altLang="ko-KR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!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그것은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도대체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무엇일까요</a:t>
            </a:r>
            <a:r>
              <a:rPr lang="en-US" altLang="ko-KR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?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스마트폰은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어떻게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구성이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되어있길래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도대체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서버로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 err="1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사용할수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있는지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자세히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 err="1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알아가보러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갑시다</a:t>
            </a:r>
            <a:r>
              <a:rPr lang="en-US" altLang="ko-KR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.</a:t>
            </a:r>
            <a:endParaRPr lang="ko-KR" altLang="en-US" dirty="0">
              <a:effectLst/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02481DD-3163-6281-AC4F-416839D4E7D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21986-08B5-2B46-B8BB-60F7B0E521CE}" type="slidenum">
              <a:rPr kumimoji="1" lang="ko-Kore-KR" altLang="en-US" smtClean="0"/>
              <a:t>17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206661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51FC22-3DCD-B0EC-BBDF-AD94AEBB8A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930A12C-9812-5FF7-784B-FFCF9B7E69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53AEF5D-F192-584C-BADA-C5C2CDF044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effectLst/>
                <a:latin typeface="Helvetica Neue" panose="02000503000000020004" pitchFamily="2" charset="0"/>
              </a:rPr>
              <a:t>먼저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, 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스마트폰에 대해서 생각해보기전에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, 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왜 스마트폰에서는 개발을 할 수 없다고 생각하게 </a:t>
            </a:r>
            <a:r>
              <a:rPr lang="ko-KR" altLang="en-US" dirty="0" err="1">
                <a:effectLst/>
                <a:latin typeface="Helvetica Neue" panose="02000503000000020004" pitchFamily="2" charset="0"/>
              </a:rPr>
              <a:t>된걸까요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?</a:t>
            </a:r>
          </a:p>
          <a:p>
            <a:r>
              <a:rPr lang="ko-KR" altLang="en-US" dirty="0">
                <a:effectLst/>
                <a:latin typeface="Helvetica Neue" panose="02000503000000020004" pitchFamily="2" charset="0"/>
              </a:rPr>
              <a:t>그리고 스마트폰과 컴퓨터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, 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노트북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, 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그리고 더 나아가 임베디드 시스템과 도대체 어떤 차이가 있다고 생각하게 </a:t>
            </a:r>
            <a:r>
              <a:rPr lang="ko-KR" altLang="en-US" dirty="0" err="1">
                <a:effectLst/>
                <a:latin typeface="Helvetica Neue" panose="02000503000000020004" pitchFamily="2" charset="0"/>
              </a:rPr>
              <a:t>된걸까요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?</a:t>
            </a:r>
          </a:p>
          <a:p>
            <a:r>
              <a:rPr lang="ko-KR" altLang="en-US" dirty="0">
                <a:effectLst/>
                <a:latin typeface="Helvetica Neue" panose="02000503000000020004" pitchFamily="2" charset="0"/>
              </a:rPr>
              <a:t>본질적으로 같다고 생각하셨다면 매우 뛰어나신 분들이실 겁니다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. 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맞습니다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. 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스마트폰과 노트북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, 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데스크탑은 모두 동일하고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, 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똑같은 구성을 가지고 있습니다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. 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즉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, 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완전히 같다는 의미 입니다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.</a:t>
            </a:r>
          </a:p>
          <a:p>
            <a:endParaRPr lang="en-US" altLang="ko-KR" dirty="0">
              <a:effectLst/>
              <a:latin typeface="Helvetica Neue" panose="02000503000000020004" pitchFamily="2" charset="0"/>
              <a:ea typeface="Apple SD Gothic Neo" panose="02000300000000000000" pitchFamily="2" charset="-127"/>
            </a:endParaRPr>
          </a:p>
          <a:p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저희가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지금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발표하고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있는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이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컴퓨터에서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윈도우나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맥이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아니라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IOS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나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안드로이드를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설치가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될까요</a:t>
            </a:r>
            <a:r>
              <a:rPr lang="en-US" altLang="ko-KR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?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충분히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가능합니다</a:t>
            </a:r>
            <a:r>
              <a:rPr lang="en-US" altLang="ko-KR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.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그렇기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때문에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저희가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사용하고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있는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컴퓨터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 err="1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부터</a:t>
            </a:r>
            <a:r>
              <a:rPr lang="en-US" altLang="ko-KR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,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엄청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작은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MCU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까지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모두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동일하고</a:t>
            </a:r>
            <a:r>
              <a:rPr lang="en-US" altLang="ko-KR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,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운영체제나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하드웨어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구성이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살짝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다른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것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말고는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차이가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없습니다</a:t>
            </a:r>
            <a:r>
              <a:rPr lang="en-US" altLang="ko-KR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.</a:t>
            </a:r>
            <a:endParaRPr lang="ko-KR" altLang="en-US" dirty="0">
              <a:effectLst/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6F33444-DE16-BE02-D7F7-515315E4683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21986-08B5-2B46-B8BB-60F7B0E521CE}" type="slidenum">
              <a:rPr kumimoji="1" lang="ko-Kore-KR" altLang="en-US" smtClean="0"/>
              <a:t>18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8836826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ED2DA8-1698-EA47-12CE-05B65968CD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FEB2F08-057E-2C25-6722-EAFC73D7E1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D2E1B10-4F51-F1BA-D0C3-90356FA4D1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effectLst/>
                <a:latin typeface="Helvetica Neue" panose="02000503000000020004" pitchFamily="2" charset="0"/>
              </a:rPr>
              <a:t>그렇기 </a:t>
            </a:r>
            <a:r>
              <a:rPr lang="ko-KR" altLang="en-US" dirty="0" err="1">
                <a:effectLst/>
                <a:latin typeface="Helvetica Neue" panose="02000503000000020004" pitchFamily="2" charset="0"/>
              </a:rPr>
              <a:t>떄문에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, 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일반적으로 사용하는 데스크탑 컴퓨터에서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, </a:t>
            </a:r>
            <a:r>
              <a:rPr lang="ko-KR" altLang="en-US" dirty="0" err="1">
                <a:effectLst/>
                <a:latin typeface="Helvetica Neue" panose="02000503000000020004" pitchFamily="2" charset="0"/>
              </a:rPr>
              <a:t>안드로이드란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 운영체제를 설치하게 된다면 저희의 컴퓨터에서 안드로이드 게임을 </a:t>
            </a:r>
            <a:r>
              <a:rPr lang="ko-KR" altLang="en-US" dirty="0" err="1">
                <a:effectLst/>
                <a:latin typeface="Helvetica Neue" panose="02000503000000020004" pitchFamily="2" charset="0"/>
              </a:rPr>
              <a:t>한다거나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, 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안드로이드 환경만의 기능들을 활용할 수 있다는 것이죠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.</a:t>
            </a:r>
          </a:p>
          <a:p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더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간단히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말하자면</a:t>
            </a:r>
            <a:r>
              <a:rPr lang="en-US" altLang="ko-KR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,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안드로이드는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단순히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운영체제이고</a:t>
            </a:r>
            <a:r>
              <a:rPr lang="en-US" altLang="ko-KR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,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운영체제이다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보니</a:t>
            </a:r>
            <a:r>
              <a:rPr lang="en-US" altLang="ko-KR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,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어떠한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 err="1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컴퓨터에서든지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동작한다는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것이죠</a:t>
            </a:r>
            <a:r>
              <a:rPr lang="en-US" altLang="ko-KR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.</a:t>
            </a:r>
            <a:endParaRPr lang="ko-KR" altLang="en-US" dirty="0">
              <a:effectLst/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CC19933-B461-D1CF-236A-BE078B09885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21986-08B5-2B46-B8BB-60F7B0E521CE}" type="slidenum">
              <a:rPr kumimoji="1" lang="ko-Kore-KR" altLang="en-US" smtClean="0"/>
              <a:t>19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8878732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effectLst/>
                <a:latin typeface="Helvetica Neue" panose="02000503000000020004" pitchFamily="2" charset="0"/>
              </a:rPr>
              <a:t>먼저 제 소개를 드리게 </a:t>
            </a:r>
            <a:r>
              <a:rPr lang="ko-KR" altLang="en-US" dirty="0" err="1">
                <a:effectLst/>
                <a:latin typeface="Helvetica Neue" panose="02000503000000020004" pitchFamily="2" charset="0"/>
              </a:rPr>
              <a:t>되면은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, </a:t>
            </a:r>
          </a:p>
          <a:p>
            <a:r>
              <a:rPr lang="en-US" altLang="ko-KR" dirty="0">
                <a:effectLst/>
                <a:latin typeface="Helvetica Neue" panose="02000503000000020004" pitchFamily="2" charset="0"/>
              </a:rPr>
              <a:t>2023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년 </a:t>
            </a:r>
            <a:r>
              <a:rPr lang="ko-KR" altLang="en-US" dirty="0" err="1">
                <a:effectLst/>
                <a:latin typeface="Helvetica Neue" panose="02000503000000020004" pitchFamily="2" charset="0"/>
              </a:rPr>
              <a:t>부터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2024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년 초 까지 </a:t>
            </a:r>
            <a:r>
              <a:rPr lang="ko-KR" altLang="en-US" dirty="0" err="1">
                <a:effectLst/>
                <a:latin typeface="Helvetica Neue" panose="02000503000000020004" pitchFamily="2" charset="0"/>
              </a:rPr>
              <a:t>은재팜이라는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 회사에서 </a:t>
            </a:r>
            <a:r>
              <a:rPr lang="ko-KR" altLang="en-US" dirty="0" err="1">
                <a:effectLst/>
                <a:latin typeface="Helvetica Neue" panose="02000503000000020004" pitchFamily="2" charset="0"/>
              </a:rPr>
              <a:t>스마트팜과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 관련된 근무하면서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, </a:t>
            </a:r>
          </a:p>
          <a:p>
            <a:r>
              <a:rPr lang="ko-KR" altLang="en-US" dirty="0">
                <a:effectLst/>
                <a:latin typeface="Helvetica Neue" panose="02000503000000020004" pitchFamily="2" charset="0"/>
              </a:rPr>
              <a:t>인공지능 보다는 하드웨어와 어셈블리나 커널 레벨을 제어하는 것을 매우 즐거워하는 것을 보고 대학원으로 진학하게 되었습니다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.</a:t>
            </a:r>
          </a:p>
          <a:p>
            <a:r>
              <a:rPr lang="ko-KR" altLang="en-US" dirty="0" err="1">
                <a:effectLst/>
                <a:latin typeface="Helvetica Neue" panose="02000503000000020004" pitchFamily="2" charset="0"/>
              </a:rPr>
              <a:t>그렇다보니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, 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현재는 대전에 있는 </a:t>
            </a:r>
            <a:r>
              <a:rPr lang="en-US" dirty="0">
                <a:effectLst/>
                <a:latin typeface="Helvetica Neue" panose="02000503000000020004" pitchFamily="2" charset="0"/>
              </a:rPr>
              <a:t>UST 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대학원에 박사통합과정으로 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1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학기 재학중에 있습니다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.</a:t>
            </a:r>
          </a:p>
          <a:p>
            <a:r>
              <a:rPr lang="ko-KR" altLang="en-US" dirty="0">
                <a:effectLst/>
                <a:latin typeface="Helvetica Neue" panose="02000503000000020004" pitchFamily="2" charset="0"/>
              </a:rPr>
              <a:t>대학원에서 </a:t>
            </a:r>
            <a:r>
              <a:rPr lang="en-US" dirty="0">
                <a:effectLst/>
                <a:latin typeface="Helvetica Neue" panose="02000503000000020004" pitchFamily="2" charset="0"/>
              </a:rPr>
              <a:t>NPU 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타겟으로 컴파일러를 활용하여 전력과 추론 성능에 대해서 최적화 연구를 하고 있습니다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.</a:t>
            </a:r>
          </a:p>
          <a:p>
            <a:r>
              <a:rPr lang="en-US" altLang="ko-KR" dirty="0">
                <a:effectLst/>
                <a:latin typeface="Helvetica Neue" panose="02000503000000020004" pitchFamily="2" charset="0"/>
              </a:rPr>
              <a:t> </a:t>
            </a:r>
          </a:p>
          <a:p>
            <a:r>
              <a:rPr lang="en-US" altLang="ko-KR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/$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이메일과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 err="1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깃허브</a:t>
            </a:r>
            <a:r>
              <a:rPr lang="en-US" altLang="ko-KR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,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그리고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제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개인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블로그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주소를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남겨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놓았으니</a:t>
            </a:r>
            <a:r>
              <a:rPr lang="en-US" altLang="ko-KR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,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많은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연락과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방문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부탁드립니다</a:t>
            </a:r>
            <a:r>
              <a:rPr lang="en-US" altLang="ko-KR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.</a:t>
            </a:r>
            <a:endParaRPr lang="ko-KR" altLang="en-US" dirty="0">
              <a:effectLst/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21986-08B5-2B46-B8BB-60F7B0E521CE}" type="slidenum">
              <a:rPr kumimoji="1" lang="ko-Kore-KR" altLang="en-US" smtClean="0"/>
              <a:t>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5089169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B97C46-1FB3-A942-AD5E-F39AE6293A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01FD4A8-AFAA-A5CD-5A79-177B5DBC47C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210FA04-501A-0490-4C75-2680BC7F28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effectLst/>
                <a:latin typeface="Helvetica Neue" panose="02000503000000020004" pitchFamily="2" charset="0"/>
              </a:rPr>
              <a:t>뭔가 </a:t>
            </a:r>
            <a:r>
              <a:rPr lang="ko-KR" altLang="en-US" dirty="0" err="1">
                <a:effectLst/>
                <a:latin typeface="Helvetica Neue" panose="02000503000000020004" pitchFamily="2" charset="0"/>
              </a:rPr>
              <a:t>듣다보면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 잘 이해가 되지 않을 수 있는데요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, 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여기서 스마트폰으로 게임을 해보셨거나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, 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컴퓨터를 이용해서 스마트폰 게임을 해보신 분들이라면 매우 </a:t>
            </a:r>
            <a:r>
              <a:rPr lang="ko-KR" altLang="en-US" dirty="0" err="1">
                <a:effectLst/>
                <a:latin typeface="Helvetica Neue" panose="02000503000000020004" pitchFamily="2" charset="0"/>
              </a:rPr>
              <a:t>익숙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ko-KR" altLang="en-US" dirty="0" err="1">
                <a:effectLst/>
                <a:latin typeface="Helvetica Neue" panose="02000503000000020004" pitchFamily="2" charset="0"/>
              </a:rPr>
              <a:t>하실수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 있는 환경이 있습니다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.</a:t>
            </a:r>
          </a:p>
          <a:p>
            <a:r>
              <a:rPr lang="ko-KR" altLang="en-US" dirty="0">
                <a:effectLst/>
                <a:latin typeface="Helvetica Neue" panose="02000503000000020004" pitchFamily="2" charset="0"/>
              </a:rPr>
              <a:t>바로 </a:t>
            </a:r>
            <a:r>
              <a:rPr lang="en-US" dirty="0">
                <a:effectLst/>
                <a:latin typeface="Helvetica Neue" panose="02000503000000020004" pitchFamily="2" charset="0"/>
              </a:rPr>
              <a:t>NOX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나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, </a:t>
            </a:r>
            <a:r>
              <a:rPr lang="ko-KR" altLang="en-US" dirty="0" err="1">
                <a:effectLst/>
                <a:latin typeface="Helvetica Neue" panose="02000503000000020004" pitchFamily="2" charset="0"/>
              </a:rPr>
              <a:t>블루스택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, </a:t>
            </a:r>
            <a:r>
              <a:rPr lang="en-US" dirty="0">
                <a:effectLst/>
                <a:latin typeface="Helvetica Neue" panose="02000503000000020004" pitchFamily="2" charset="0"/>
              </a:rPr>
              <a:t>LD Player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란 내용인데요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,</a:t>
            </a:r>
          </a:p>
          <a:p>
            <a:endParaRPr lang="en-US" altLang="ko-KR" dirty="0">
              <a:effectLst/>
              <a:latin typeface="Helvetica Neue" panose="02000503000000020004" pitchFamily="2" charset="0"/>
            </a:endParaRPr>
          </a:p>
          <a:p>
            <a:r>
              <a:rPr 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NOX, </a:t>
            </a:r>
            <a:r>
              <a:rPr lang="ko-KR" altLang="en-US" dirty="0" err="1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블루스택</a:t>
            </a:r>
            <a:r>
              <a:rPr lang="en-US" altLang="ko-KR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, </a:t>
            </a:r>
            <a:r>
              <a:rPr lang="en-US" dirty="0" err="1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LDPlayer</a:t>
            </a:r>
            <a:r>
              <a:rPr 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모두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안드로이드라는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운영체제를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여러분들의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컴퓨터에서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돌릴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수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있도록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만든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것입니다</a:t>
            </a:r>
            <a:r>
              <a:rPr lang="en-US" altLang="ko-KR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.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여기서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생각해볼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수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 err="1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있는것은</a:t>
            </a:r>
            <a:r>
              <a:rPr lang="en-US" altLang="ko-KR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,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여러분들의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컴퓨터에서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충분히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안드로이드를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돌릴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수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있다는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것이고</a:t>
            </a:r>
            <a:r>
              <a:rPr lang="en-US" altLang="ko-KR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,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이는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충분히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컴퓨터에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마이크와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스피커</a:t>
            </a:r>
            <a:r>
              <a:rPr lang="en-US" altLang="ko-KR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,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그리고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신호와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LTE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통신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장치만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있다면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충분히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스마트폰이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될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수가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있다는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의미입니다</a:t>
            </a:r>
            <a:r>
              <a:rPr lang="en-US" altLang="ko-KR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.</a:t>
            </a:r>
            <a:endParaRPr lang="ko-KR" altLang="en-US" dirty="0">
              <a:effectLst/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A963126-D441-3CE1-3540-A773D22CA2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21986-08B5-2B46-B8BB-60F7B0E521CE}" type="slidenum">
              <a:rPr kumimoji="1" lang="ko-Kore-KR" altLang="en-US" smtClean="0"/>
              <a:t>20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65517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ADB069-0D36-65A0-E20D-D01F996CFE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1F2B4E4-499E-1426-ADAE-5D9C253BFCE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DA54C77-49E2-0C68-45B4-CCDD8739D1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effectLst/>
                <a:latin typeface="Helvetica Neue" panose="02000503000000020004" pitchFamily="2" charset="0"/>
              </a:rPr>
              <a:t>물론 당연하게도 정 반대의 사례도 함께 존재합니다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, 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임베디드 시스템이나 스마트폰에 윈도우를 설치를 하는 경우가 존재합니다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. 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그렇기 때문에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, 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꼭 반드시 시스템이나 컴퓨터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, 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환경에 의한 제약은 없다는 것을 보여줍니다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. </a:t>
            </a:r>
          </a:p>
          <a:p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지금까지</a:t>
            </a:r>
            <a:r>
              <a:rPr lang="en-US" altLang="ko-KR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,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스마트폰과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컴퓨터의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차이는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없다</a:t>
            </a:r>
            <a:r>
              <a:rPr lang="en-US" altLang="ko-KR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!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라는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것을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강조하기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위해서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기나긴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서론을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설명을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드리게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되었습니다</a:t>
            </a:r>
            <a:r>
              <a:rPr lang="en-US" altLang="ko-KR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.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이부분을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조금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길게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잡게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되었는데</a:t>
            </a:r>
            <a:r>
              <a:rPr lang="en-US" altLang="ko-KR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,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아무래도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처음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하시는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분들에게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스마트폰과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컴퓨터가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같고</a:t>
            </a:r>
            <a:r>
              <a:rPr lang="en-US" altLang="ko-KR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,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윈도우나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리눅스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또한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완전히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같다는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것을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이해와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설명을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 err="1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하는게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어렵다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보니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긴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시간을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잡게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되었습니다</a:t>
            </a:r>
            <a:r>
              <a:rPr lang="en-US" altLang="ko-KR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.</a:t>
            </a:r>
            <a:endParaRPr lang="ko-KR" altLang="en-US" dirty="0">
              <a:effectLst/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8214D29-E741-0D26-1A2A-789330D7CB2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21986-08B5-2B46-B8BB-60F7B0E521CE}" type="slidenum">
              <a:rPr kumimoji="1" lang="ko-Kore-KR" altLang="en-US" smtClean="0"/>
              <a:t>21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51305682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58BC11-9101-1C5E-8435-E16A84C7DF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4805DC3-2998-7836-3276-E409632073B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D60CB82-F340-B44C-9A6E-86DA693C29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effectLst/>
                <a:latin typeface="Helvetica Neue" panose="02000503000000020004" pitchFamily="2" charset="0"/>
              </a:rPr>
              <a:t>그렇다면 제가 왜 계속해서 스마트폰을 강조하는 것일까요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? 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그리고 도대체 어떤 장점이 있을까요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? </a:t>
            </a:r>
          </a:p>
          <a:p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지금부터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하는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제가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하는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이야기를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 err="1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들어보시면</a:t>
            </a:r>
            <a:r>
              <a:rPr lang="en-US" altLang="ko-KR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,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스마트폰은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정말로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엄청난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제품이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단순히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버려지고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있다는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것을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알게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 err="1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되실겁니다</a:t>
            </a:r>
            <a:r>
              <a:rPr lang="en-US" altLang="ko-KR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.</a:t>
            </a:r>
            <a:endParaRPr lang="ko-KR" altLang="en-US" dirty="0">
              <a:effectLst/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3328B47-D0F6-ECB6-AB68-FB6BB36CC8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21986-08B5-2B46-B8BB-60F7B0E521CE}" type="slidenum">
              <a:rPr kumimoji="1" lang="ko-Kore-KR" altLang="en-US" smtClean="0"/>
              <a:t>22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58000764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7C02C5-A9AD-9EBD-C964-3352740229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101A2B6-C5B7-D597-FD8F-70DB15254A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E0914A5-BF72-A14D-CA9F-E36EF39F41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effectLst/>
                <a:latin typeface="Helvetica Neue" panose="02000503000000020004" pitchFamily="2" charset="0"/>
              </a:rPr>
              <a:t>그것은 바로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, 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지금 당장 사용 </a:t>
            </a:r>
            <a:r>
              <a:rPr lang="ko-KR" altLang="en-US" dirty="0" err="1">
                <a:effectLst/>
                <a:latin typeface="Helvetica Neue" panose="02000503000000020004" pitchFamily="2" charset="0"/>
              </a:rPr>
              <a:t>안하는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 스마트폰이 있다면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, 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그것을 활용하여 바로 적용해볼 수 있다는 장점이 있습니다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. 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아마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, 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스마트폰이 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2010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년 초반부터 나왔다 보니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, 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대부분의 여러분들의 집에는 사용하고 있지 않는 스마트폰이 </a:t>
            </a:r>
            <a:r>
              <a:rPr lang="ko-KR" altLang="en-US" dirty="0" err="1">
                <a:effectLst/>
                <a:latin typeface="Helvetica Neue" panose="02000503000000020004" pitchFamily="2" charset="0"/>
              </a:rPr>
              <a:t>있을겁니다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. 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아니면 엄청 저렴한 가격으로 중고 스마트폰을 구매하여 </a:t>
            </a:r>
            <a:r>
              <a:rPr lang="ko-KR" altLang="en-US" dirty="0" err="1">
                <a:effectLst/>
                <a:latin typeface="Helvetica Neue" panose="02000503000000020004" pitchFamily="2" charset="0"/>
              </a:rPr>
              <a:t>활용해볼수도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 있겠죠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.</a:t>
            </a:r>
            <a:br>
              <a:rPr lang="en-US" altLang="ko-KR" dirty="0">
                <a:effectLst/>
                <a:latin typeface="Helvetica Neue" panose="02000503000000020004" pitchFamily="2" charset="0"/>
              </a:rPr>
            </a:br>
            <a:endParaRPr lang="en-US" altLang="ko-KR" dirty="0">
              <a:effectLst/>
              <a:latin typeface="Helvetica Neue" panose="02000503000000020004" pitchFamily="2" charset="0"/>
            </a:endParaRPr>
          </a:p>
          <a:p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이것은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상상이상으로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엄청난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가성비의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서버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컴퓨터가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될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수도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있고</a:t>
            </a:r>
            <a:r>
              <a:rPr lang="en-US" altLang="ko-KR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,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임베디드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보드가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될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수가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있습니다</a:t>
            </a:r>
            <a:r>
              <a:rPr lang="en-US" altLang="ko-KR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.</a:t>
            </a:r>
            <a:endParaRPr lang="ko-KR" altLang="en-US" dirty="0">
              <a:effectLst/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C23191E-EED3-93AC-3136-0C277C6E42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21986-08B5-2B46-B8BB-60F7B0E521CE}" type="slidenum">
              <a:rPr kumimoji="1" lang="ko-Kore-KR" altLang="en-US" smtClean="0"/>
              <a:t>23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8982906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D1B4F9-D2FE-0E0E-C3E5-F5463F2B9B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E29A663-B8E2-26BF-8FBF-7B00F18526E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A535CA1-DD96-D968-3DBC-BF43A0F290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effectLst/>
                <a:latin typeface="Helvetica Neue" panose="02000503000000020004" pitchFamily="2" charset="0"/>
              </a:rPr>
              <a:t>왜냐하면 바로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, 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다른 제품군에 비해서 안드로이드는 감가가 엄청나게 빠르기 때문입니다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.</a:t>
            </a:r>
          </a:p>
          <a:p>
            <a:r>
              <a:rPr lang="ko-KR" altLang="en-US" dirty="0">
                <a:effectLst/>
                <a:latin typeface="Helvetica Neue" panose="02000503000000020004" pitchFamily="2" charset="0"/>
              </a:rPr>
              <a:t>왼쪽과 가운데에 가장 인기있는 임베디드 보드를 가지고 왔었는데요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,</a:t>
            </a:r>
          </a:p>
          <a:p>
            <a:r>
              <a:rPr lang="ko-KR" altLang="en-US" dirty="0">
                <a:effectLst/>
                <a:latin typeface="Helvetica Neue" panose="02000503000000020004" pitchFamily="2" charset="0"/>
              </a:rPr>
              <a:t>두 제품 모두 시간이 지나더라도 가격이 떨어지지 않고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, 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매년 졸업 프로젝트나 특정 시기가 되면 가격이 오히려 품귀현상으로 인해 가격이 오르는 시기가 있기도 합니다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.</a:t>
            </a:r>
          </a:p>
          <a:p>
            <a:r>
              <a:rPr lang="ko-KR" altLang="en-US" dirty="0">
                <a:effectLst/>
                <a:latin typeface="Helvetica Neue" panose="02000503000000020004" pitchFamily="2" charset="0"/>
              </a:rPr>
              <a:t>하지만 그에 반해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, 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스마트폰의 경우에는 시간이 지나면 지날수록 계속해서 가격이 감가가 되는 신기한 제품이기도 합니다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. 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제가 발표하기전에 가격을 찾아봤었는데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, 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현재 갤럭시 </a:t>
            </a:r>
            <a:r>
              <a:rPr lang="en-US" dirty="0">
                <a:effectLst/>
                <a:latin typeface="Helvetica Neue" panose="02000503000000020004" pitchFamily="2" charset="0"/>
              </a:rPr>
              <a:t>S20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이 중고가로 현재 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17</a:t>
            </a:r>
            <a:r>
              <a:rPr lang="ko-KR" altLang="en-US" dirty="0" err="1">
                <a:effectLst/>
                <a:latin typeface="Helvetica Neue" panose="02000503000000020004" pitchFamily="2" charset="0"/>
              </a:rPr>
              <a:t>만원한던것을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 보고 왔었습니다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.</a:t>
            </a:r>
          </a:p>
          <a:p>
            <a:br>
              <a:rPr lang="en-US" altLang="ko-KR" dirty="0">
                <a:effectLst/>
                <a:latin typeface="Helvetica Neue" panose="02000503000000020004" pitchFamily="2" charset="0"/>
              </a:rPr>
            </a:br>
            <a:endParaRPr lang="en-US" altLang="ko-KR" dirty="0">
              <a:effectLst/>
              <a:latin typeface="Helvetica Neue" panose="02000503000000020004" pitchFamily="2" charset="0"/>
            </a:endParaRPr>
          </a:p>
          <a:p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매년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새로운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제품이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출시가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되면서</a:t>
            </a:r>
            <a:r>
              <a:rPr lang="en-US" altLang="ko-KR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,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계속하여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감가가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발생하는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제품은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없고</a:t>
            </a:r>
            <a:r>
              <a:rPr lang="en-US" altLang="ko-KR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, 100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만원이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넘는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제품이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en-US" altLang="ko-KR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10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만원대로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떨어지는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것은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거의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없기도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합니다</a:t>
            </a:r>
            <a:r>
              <a:rPr lang="en-US" altLang="ko-KR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.</a:t>
            </a:r>
            <a:endParaRPr lang="ko-KR" altLang="en-US" dirty="0">
              <a:effectLst/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C3E7352-61C1-E27B-28F9-B8D78ECFA54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21986-08B5-2B46-B8BB-60F7B0E521CE}" type="slidenum">
              <a:rPr kumimoji="1" lang="ko-Kore-KR" altLang="en-US" smtClean="0"/>
              <a:t>24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0207359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effectLst/>
                <a:latin typeface="Helvetica Neue" panose="02000503000000020004" pitchFamily="2" charset="0"/>
              </a:rPr>
              <a:t>그렇다고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, 100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만원이 넘던 스마트폰이 시간이 지나더라도 성능이 떨어지지 않습니다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. 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비슷한 가격을 지닌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, 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갤럭시 </a:t>
            </a:r>
            <a:r>
              <a:rPr lang="en-US" dirty="0">
                <a:effectLst/>
                <a:latin typeface="Helvetica Neue" panose="02000503000000020004" pitchFamily="2" charset="0"/>
              </a:rPr>
              <a:t>S20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을 기준으로 </a:t>
            </a:r>
            <a:r>
              <a:rPr lang="ko-KR" altLang="en-US" dirty="0" err="1">
                <a:effectLst/>
                <a:latin typeface="Helvetica Neue" panose="02000503000000020004" pitchFamily="2" charset="0"/>
              </a:rPr>
              <a:t>하였을때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, </a:t>
            </a:r>
            <a:r>
              <a:rPr lang="en-US" dirty="0">
                <a:effectLst/>
                <a:latin typeface="Helvetica Neue" panose="02000503000000020004" pitchFamily="2" charset="0"/>
              </a:rPr>
              <a:t>Intel i5-7500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과 동일한 성능을 가지는 것을 </a:t>
            </a:r>
            <a:r>
              <a:rPr lang="ko-KR" altLang="en-US" dirty="0" err="1">
                <a:effectLst/>
                <a:latin typeface="Helvetica Neue" panose="02000503000000020004" pitchFamily="2" charset="0"/>
              </a:rPr>
              <a:t>긱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 벤치에서 결과를 볼 수가 </a:t>
            </a:r>
            <a:r>
              <a:rPr lang="ko-KR" altLang="en-US" dirty="0" err="1">
                <a:effectLst/>
                <a:latin typeface="Helvetica Neue" panose="02000503000000020004" pitchFamily="2" charset="0"/>
              </a:rPr>
              <a:t>있었구요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,</a:t>
            </a:r>
          </a:p>
          <a:p>
            <a:r>
              <a:rPr lang="ko-KR" altLang="en-US" dirty="0">
                <a:effectLst/>
                <a:latin typeface="Helvetica Neue" panose="02000503000000020004" pitchFamily="2" charset="0"/>
              </a:rPr>
              <a:t>이번에 나온 뉴스로는 아이폰 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16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이 애플 </a:t>
            </a:r>
            <a:r>
              <a:rPr lang="en-US" dirty="0">
                <a:effectLst/>
                <a:latin typeface="Helvetica Neue" panose="02000503000000020004" pitchFamily="2" charset="0"/>
              </a:rPr>
              <a:t>M1 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노트북과 </a:t>
            </a:r>
            <a:r>
              <a:rPr lang="en-US" dirty="0">
                <a:effectLst/>
                <a:latin typeface="Helvetica Neue" panose="02000503000000020004" pitchFamily="2" charset="0"/>
              </a:rPr>
              <a:t>CPU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의 성능이 비슷하다는 뉴스도 나오기도 했습니다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.</a:t>
            </a:r>
          </a:p>
          <a:p>
            <a:r>
              <a:rPr lang="ko-KR" altLang="en-US" dirty="0">
                <a:effectLst/>
                <a:latin typeface="Helvetica Neue" panose="02000503000000020004" pitchFamily="2" charset="0"/>
              </a:rPr>
              <a:t>그렇다면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, 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아이폰 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16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이 </a:t>
            </a:r>
            <a:r>
              <a:rPr lang="en-US" dirty="0">
                <a:effectLst/>
                <a:latin typeface="Helvetica Neue" panose="02000503000000020004" pitchFamily="2" charset="0"/>
              </a:rPr>
              <a:t>M1 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노트북 이랑 과연 어떤 차이가 있을까요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? </a:t>
            </a:r>
          </a:p>
          <a:p>
            <a:r>
              <a:rPr lang="ko-KR" altLang="en-US" dirty="0">
                <a:effectLst/>
                <a:latin typeface="Helvetica Neue" panose="02000503000000020004" pitchFamily="2" charset="0"/>
              </a:rPr>
              <a:t>그리고 저희가 아이폰에 탑재된 성능을 완벽하게 다 쓸 수 있을까요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?</a:t>
            </a:r>
          </a:p>
          <a:p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그렇기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때문에</a:t>
            </a:r>
            <a:r>
              <a:rPr lang="en-US" altLang="ko-KR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,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단순히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운영체제와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확장성의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차이로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저희가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못쓰고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있다는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말이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되게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됩니다</a:t>
            </a:r>
            <a:r>
              <a:rPr lang="en-US" altLang="ko-KR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.</a:t>
            </a:r>
            <a:endParaRPr lang="ko-KR" altLang="en-US" dirty="0">
              <a:effectLst/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21986-08B5-2B46-B8BB-60F7B0E521CE}" type="slidenum">
              <a:rPr kumimoji="1" lang="ko-Kore-KR" altLang="en-US" smtClean="0"/>
              <a:t>25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9651274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21986-08B5-2B46-B8BB-60F7B0E521CE}" type="slidenum">
              <a:rPr kumimoji="1" lang="ko-Kore-KR" altLang="en-US" smtClean="0"/>
              <a:t>26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1193377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21986-08B5-2B46-B8BB-60F7B0E521CE}" type="slidenum">
              <a:rPr kumimoji="1" lang="ko-Kore-KR" altLang="en-US" smtClean="0"/>
              <a:t>27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6619057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effectLst/>
                <a:latin typeface="Helvetica Neue" panose="02000503000000020004" pitchFamily="2" charset="0"/>
              </a:rPr>
              <a:t>이렇게 좋은 스마트폰은 리눅스로 만들어져 </a:t>
            </a:r>
            <a:r>
              <a:rPr lang="ko-KR" altLang="en-US" dirty="0" err="1">
                <a:effectLst/>
                <a:latin typeface="Helvetica Neue" panose="02000503000000020004" pitchFamily="2" charset="0"/>
              </a:rPr>
              <a:t>있다보니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, 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스마트폰을 리눅스 </a:t>
            </a:r>
            <a:r>
              <a:rPr lang="ko-KR" altLang="en-US" dirty="0" err="1">
                <a:effectLst/>
                <a:latin typeface="Helvetica Neue" panose="02000503000000020004" pitchFamily="2" charset="0"/>
              </a:rPr>
              <a:t>머신으로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 사용해보고자 합니다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. </a:t>
            </a:r>
          </a:p>
          <a:p>
            <a:r>
              <a:rPr lang="ko-KR" altLang="en-US" dirty="0">
                <a:effectLst/>
                <a:latin typeface="Helvetica Neue" panose="02000503000000020004" pitchFamily="2" charset="0"/>
              </a:rPr>
              <a:t>제가 발표하고 있는 주제가 바로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, 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스마트폰에서 바로 리눅스를 사용해보는 것입니다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.</a:t>
            </a:r>
          </a:p>
          <a:p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그렇다면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어떻게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활용할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수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있을까요</a:t>
            </a:r>
            <a:r>
              <a:rPr lang="en-US" altLang="ko-KR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?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그리고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 err="1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파이썬이나</a:t>
            </a:r>
            <a:r>
              <a:rPr lang="en-US" altLang="ko-KR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,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서버를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어떻게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열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수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 err="1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있는걸까요</a:t>
            </a:r>
            <a:r>
              <a:rPr lang="en-US" altLang="ko-KR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?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조금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더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자세히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알아보면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정말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 err="1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재밌을거라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저는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생각을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합니다</a:t>
            </a:r>
            <a:r>
              <a:rPr lang="en-US" altLang="ko-KR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.</a:t>
            </a:r>
            <a:endParaRPr lang="ko-KR" altLang="en-US" dirty="0">
              <a:effectLst/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21986-08B5-2B46-B8BB-60F7B0E521CE}" type="slidenum">
              <a:rPr kumimoji="1" lang="ko-Kore-KR" altLang="en-US" smtClean="0"/>
              <a:t>28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463888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9AA6BC-B77B-E771-F28F-958D2262EB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A14F823-3EFE-B925-BAAA-3EA2F87FEE2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F5479FC-FCC5-CD89-8DFD-3AF77EFFE0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effectLst/>
                <a:latin typeface="Helvetica Neue" panose="02000503000000020004" pitchFamily="2" charset="0"/>
              </a:rPr>
              <a:t>처음에 인터넷에 안드로이드의 터미널을 열고자 한다면 엄청 어려운 </a:t>
            </a:r>
            <a:r>
              <a:rPr lang="ko-KR" altLang="en-US" dirty="0" err="1">
                <a:effectLst/>
                <a:latin typeface="Helvetica Neue" panose="02000503000000020004" pitchFamily="2" charset="0"/>
              </a:rPr>
              <a:t>단어들로만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 나열이 되어 있는데요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,</a:t>
            </a:r>
          </a:p>
          <a:p>
            <a:r>
              <a:rPr lang="ko-KR" altLang="en-US" dirty="0">
                <a:effectLst/>
                <a:latin typeface="Helvetica Neue" panose="02000503000000020004" pitchFamily="2" charset="0"/>
              </a:rPr>
              <a:t>먼저 스마트폰과 컴퓨터 연결하고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, </a:t>
            </a:r>
            <a:r>
              <a:rPr lang="en-US" dirty="0">
                <a:effectLst/>
                <a:latin typeface="Helvetica Neue" panose="02000503000000020004" pitchFamily="2" charset="0"/>
              </a:rPr>
              <a:t>ADB 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보안 풀고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, 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컴퓨터에 </a:t>
            </a:r>
            <a:r>
              <a:rPr lang="en-US" dirty="0">
                <a:effectLst/>
                <a:latin typeface="Helvetica Neue" panose="02000503000000020004" pitchFamily="2" charset="0"/>
              </a:rPr>
              <a:t>ADB 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프로그램 설치하고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, 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마지막으로 윈도우 터미널 창 열어서 </a:t>
            </a:r>
            <a:r>
              <a:rPr lang="en-US" dirty="0">
                <a:effectLst/>
                <a:latin typeface="Helvetica Neue" panose="02000503000000020004" pitchFamily="2" charset="0"/>
              </a:rPr>
              <a:t>ADB 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프로그램 실행해서 </a:t>
            </a:r>
            <a:r>
              <a:rPr lang="ko-KR" altLang="en-US" dirty="0" err="1">
                <a:effectLst/>
                <a:latin typeface="Helvetica Neue" panose="02000503000000020004" pitchFamily="2" charset="0"/>
              </a:rPr>
              <a:t>접속해야하는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 정말로 번거롭습니다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.</a:t>
            </a:r>
          </a:p>
          <a:p>
            <a:r>
              <a:rPr lang="ko-KR" altLang="en-US" dirty="0">
                <a:effectLst/>
                <a:latin typeface="Helvetica Neue" panose="02000503000000020004" pitchFamily="2" charset="0"/>
              </a:rPr>
              <a:t>저희들은 이러한 내용을 본 세션에 담게 된다면 정말로 지루하고 재미가 없는 세션이 </a:t>
            </a:r>
            <a:r>
              <a:rPr lang="ko-KR" altLang="en-US" dirty="0" err="1">
                <a:effectLst/>
                <a:latin typeface="Helvetica Neue" panose="02000503000000020004" pitchFamily="2" charset="0"/>
              </a:rPr>
              <a:t>될것이며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, 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컴퓨터가 없다면 세션 활동에도 제약이 생기게 됩니다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. </a:t>
            </a:r>
          </a:p>
          <a:p>
            <a:r>
              <a:rPr lang="ko-KR" altLang="en-US" dirty="0">
                <a:effectLst/>
                <a:latin typeface="Helvetica Neue" panose="02000503000000020004" pitchFamily="2" charset="0"/>
              </a:rPr>
              <a:t>이러한 작업은 너무나도 복잡하고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, 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어렵고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, 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초심자가 하기에는 어렵습니다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. 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그리고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, 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본 세션을 따라오는데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, 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이러한 과정 없어도 충분히 </a:t>
            </a:r>
            <a:r>
              <a:rPr lang="ko-KR" altLang="en-US" dirty="0" err="1">
                <a:effectLst/>
                <a:latin typeface="Helvetica Neue" panose="02000503000000020004" pitchFamily="2" charset="0"/>
              </a:rPr>
              <a:t>모든게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 다 가능합니다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.  </a:t>
            </a:r>
          </a:p>
          <a:p>
            <a:br>
              <a:rPr lang="en-US" altLang="ko-KR" dirty="0">
                <a:effectLst/>
                <a:latin typeface="Helvetica Neue" panose="02000503000000020004" pitchFamily="2" charset="0"/>
              </a:rPr>
            </a:br>
            <a:endParaRPr lang="en-US" altLang="ko-KR" dirty="0">
              <a:effectLst/>
              <a:latin typeface="Helvetica Neue" panose="02000503000000020004" pitchFamily="2" charset="0"/>
            </a:endParaRPr>
          </a:p>
          <a:p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그리고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가능한지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불가능한지는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이미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제가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사전에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다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테스트하고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왔으므로</a:t>
            </a:r>
            <a:r>
              <a:rPr lang="en-US" altLang="ko-KR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,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여러분들은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즐기는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것만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남아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있습니다</a:t>
            </a:r>
            <a:r>
              <a:rPr lang="en-US" altLang="ko-KR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.</a:t>
            </a:r>
            <a:endParaRPr lang="ko-KR" altLang="en-US" dirty="0">
              <a:effectLst/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44EC64D-D580-1322-A0B7-328B5B1A643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21986-08B5-2B46-B8BB-60F7B0E521CE}" type="slidenum">
              <a:rPr kumimoji="1" lang="ko-Kore-KR" altLang="en-US" smtClean="0"/>
              <a:t>29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9730559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12060C-9D68-C18A-B120-C1E79F9E82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7B2A135-DEDF-67B4-DE78-03831952E6E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637B18F-E7E3-4240-81A6-880E58756D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메인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주제인</a:t>
            </a:r>
            <a:r>
              <a:rPr lang="en-US" altLang="ko-KR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,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스마트폰</a:t>
            </a:r>
            <a:r>
              <a:rPr lang="en-US" altLang="ko-KR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!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그것은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도대체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무엇일까요</a:t>
            </a:r>
            <a:r>
              <a:rPr lang="en-US" altLang="ko-KR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?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스마트폰은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어떻게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구성이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되어있길래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도대체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서버로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 err="1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사용할수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있는지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자세히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 err="1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알아가보러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갑시다</a:t>
            </a:r>
            <a:r>
              <a:rPr lang="en-US" altLang="ko-KR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.</a:t>
            </a:r>
            <a:endParaRPr lang="ko-KR" altLang="en-US" dirty="0">
              <a:effectLst/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0FAF770-0997-F0C8-76AB-C8544ACEB37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21986-08B5-2B46-B8BB-60F7B0E521CE}" type="slidenum">
              <a:rPr kumimoji="1" lang="ko-Kore-KR" altLang="en-US" smtClean="0"/>
              <a:t>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8248045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6CC9E7-8AD6-541B-D7B4-CF30796021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186F62A-BB3C-FA7B-5F7C-330DCDD4A67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F7BF9EC-7D7E-37E9-BB2A-E8A73222D2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effectLst/>
                <a:latin typeface="Helvetica Neue" panose="02000503000000020004" pitchFamily="2" charset="0"/>
              </a:rPr>
              <a:t>처음에 인터넷에 안드로이드의 터미널을 열고자 한다면 엄청 어려운 </a:t>
            </a:r>
            <a:r>
              <a:rPr lang="ko-KR" altLang="en-US" dirty="0" err="1">
                <a:effectLst/>
                <a:latin typeface="Helvetica Neue" panose="02000503000000020004" pitchFamily="2" charset="0"/>
              </a:rPr>
              <a:t>단어들로만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 나열이 되어 있는데요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,</a:t>
            </a:r>
          </a:p>
          <a:p>
            <a:r>
              <a:rPr lang="ko-KR" altLang="en-US" dirty="0">
                <a:effectLst/>
                <a:latin typeface="Helvetica Neue" panose="02000503000000020004" pitchFamily="2" charset="0"/>
              </a:rPr>
              <a:t>먼저 스마트폰과 컴퓨터 연결하고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, </a:t>
            </a:r>
            <a:r>
              <a:rPr lang="en-US" dirty="0">
                <a:effectLst/>
                <a:latin typeface="Helvetica Neue" panose="02000503000000020004" pitchFamily="2" charset="0"/>
              </a:rPr>
              <a:t>ADB 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보안 풀고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, 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컴퓨터에 </a:t>
            </a:r>
            <a:r>
              <a:rPr lang="en-US" dirty="0">
                <a:effectLst/>
                <a:latin typeface="Helvetica Neue" panose="02000503000000020004" pitchFamily="2" charset="0"/>
              </a:rPr>
              <a:t>ADB 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프로그램 설치하고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, 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마지막으로 윈도우 터미널 창 열어서 </a:t>
            </a:r>
            <a:r>
              <a:rPr lang="en-US" dirty="0">
                <a:effectLst/>
                <a:latin typeface="Helvetica Neue" panose="02000503000000020004" pitchFamily="2" charset="0"/>
              </a:rPr>
              <a:t>ADB 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프로그램 실행해서 </a:t>
            </a:r>
            <a:r>
              <a:rPr lang="ko-KR" altLang="en-US" dirty="0" err="1">
                <a:effectLst/>
                <a:latin typeface="Helvetica Neue" panose="02000503000000020004" pitchFamily="2" charset="0"/>
              </a:rPr>
              <a:t>접속해야하는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 정말로 번거롭습니다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.</a:t>
            </a:r>
          </a:p>
          <a:p>
            <a:r>
              <a:rPr lang="ko-KR" altLang="en-US" dirty="0">
                <a:effectLst/>
                <a:latin typeface="Helvetica Neue" panose="02000503000000020004" pitchFamily="2" charset="0"/>
              </a:rPr>
              <a:t>저희들은 이러한 내용을 본 세션에 담게 된다면 정말로 지루하고 재미가 없는 세션이 </a:t>
            </a:r>
            <a:r>
              <a:rPr lang="ko-KR" altLang="en-US" dirty="0" err="1">
                <a:effectLst/>
                <a:latin typeface="Helvetica Neue" panose="02000503000000020004" pitchFamily="2" charset="0"/>
              </a:rPr>
              <a:t>될것이며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, 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컴퓨터가 없다면 세션 활동에도 제약이 생기게 됩니다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. </a:t>
            </a:r>
          </a:p>
          <a:p>
            <a:r>
              <a:rPr lang="ko-KR" altLang="en-US" dirty="0">
                <a:effectLst/>
                <a:latin typeface="Helvetica Neue" panose="02000503000000020004" pitchFamily="2" charset="0"/>
              </a:rPr>
              <a:t>이러한 작업은 너무나도 복잡하고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, 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어렵고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, 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초심자가 하기에는 어렵습니다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. 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그리고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, 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본 세션을 따라오는데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, 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이러한 과정 없어도 충분히 </a:t>
            </a:r>
            <a:r>
              <a:rPr lang="ko-KR" altLang="en-US" dirty="0" err="1">
                <a:effectLst/>
                <a:latin typeface="Helvetica Neue" panose="02000503000000020004" pitchFamily="2" charset="0"/>
              </a:rPr>
              <a:t>모든게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 다 가능합니다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.  </a:t>
            </a:r>
          </a:p>
          <a:p>
            <a:br>
              <a:rPr lang="en-US" altLang="ko-KR" dirty="0">
                <a:effectLst/>
                <a:latin typeface="Helvetica Neue" panose="02000503000000020004" pitchFamily="2" charset="0"/>
              </a:rPr>
            </a:br>
            <a:endParaRPr lang="en-US" altLang="ko-KR" dirty="0">
              <a:effectLst/>
              <a:latin typeface="Helvetica Neue" panose="02000503000000020004" pitchFamily="2" charset="0"/>
            </a:endParaRPr>
          </a:p>
          <a:p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그리고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가능한지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불가능한지는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이미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제가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사전에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다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테스트하고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왔으므로</a:t>
            </a:r>
            <a:r>
              <a:rPr lang="en-US" altLang="ko-KR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,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여러분들은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즐기는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것만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남아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있습니다</a:t>
            </a:r>
            <a:r>
              <a:rPr lang="en-US" altLang="ko-KR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.</a:t>
            </a:r>
            <a:endParaRPr lang="ko-KR" altLang="en-US" dirty="0">
              <a:effectLst/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C873A0F-861B-7482-33E9-6BC79BBA545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21986-08B5-2B46-B8BB-60F7B0E521CE}" type="slidenum">
              <a:rPr kumimoji="1" lang="ko-Kore-KR" altLang="en-US" smtClean="0"/>
              <a:t>30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3962522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32DF7F-01C9-2A5E-A462-8B481935F0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F2CD0FE-B890-54A2-7ADD-413D4A3815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ECB1AF9-0FA3-657F-BF7A-3A2DB24AC4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제일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 err="1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중요한것은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안드로이드와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리눅스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차이가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도대체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뭐가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차이가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 err="1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있는건지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 err="1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아는것이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중요하다고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생각합니다</a:t>
            </a:r>
            <a:r>
              <a:rPr lang="en-US" altLang="ko-KR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.</a:t>
            </a:r>
            <a:endParaRPr lang="ko-KR" altLang="en-US" dirty="0">
              <a:effectLst/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B8F8A22-1508-57DA-2D93-87F5D65C1EA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21986-08B5-2B46-B8BB-60F7B0E521CE}" type="slidenum">
              <a:rPr kumimoji="1" lang="ko-Kore-KR" altLang="en-US" smtClean="0"/>
              <a:t>31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5084950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21986-08B5-2B46-B8BB-60F7B0E521CE}" type="slidenum">
              <a:rPr kumimoji="1" lang="ko-Kore-KR" altLang="en-US" smtClean="0"/>
              <a:t>32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1403876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effectLst/>
                <a:latin typeface="Helvetica Neue" panose="02000503000000020004" pitchFamily="2" charset="0"/>
              </a:rPr>
              <a:t>안드로이드는 바로 경량화와 보안을 위해 대부분의 필수적인 기능이 </a:t>
            </a:r>
            <a:r>
              <a:rPr lang="ko-KR" altLang="en-US" dirty="0" err="1">
                <a:effectLst/>
                <a:latin typeface="Helvetica Neue" panose="02000503000000020004" pitchFamily="2" charset="0"/>
              </a:rPr>
              <a:t>삭제가된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 케이스 입니다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.</a:t>
            </a:r>
          </a:p>
          <a:p>
            <a:r>
              <a:rPr lang="ko-KR" altLang="en-US" dirty="0">
                <a:effectLst/>
                <a:latin typeface="Helvetica Neue" panose="02000503000000020004" pitchFamily="2" charset="0"/>
              </a:rPr>
              <a:t>간단하게 개발하기 위한 프로그램이나 </a:t>
            </a:r>
            <a:r>
              <a:rPr lang="en-US" dirty="0">
                <a:effectLst/>
                <a:latin typeface="Helvetica Neue" panose="02000503000000020004" pitchFamily="2" charset="0"/>
              </a:rPr>
              <a:t>C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언어나 </a:t>
            </a:r>
            <a:r>
              <a:rPr lang="ko-KR" altLang="en-US" dirty="0" err="1">
                <a:effectLst/>
                <a:latin typeface="Helvetica Neue" panose="02000503000000020004" pitchFamily="2" charset="0"/>
              </a:rPr>
              <a:t>파이썬이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 없거나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, 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다른 프로그램을 설치하기 위한 여타 패키지 매니저가 존재하지가 않습니다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. 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즉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, 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불필요한 프로그램을 모두 삭제를 해버린 것이죠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, </a:t>
            </a:r>
          </a:p>
          <a:p>
            <a:r>
              <a:rPr lang="ko-KR" altLang="en-US" dirty="0">
                <a:effectLst/>
                <a:latin typeface="Helvetica Neue" panose="02000503000000020004" pitchFamily="2" charset="0"/>
              </a:rPr>
              <a:t>불필요한 프로그램이 모두 삭제가 되었다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... 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그렇다면 누군가가 불필요한 프로그램을 직접 안드로이드에 넣어준다면 어떻게 될까요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? 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동작이 되면서 실제로 없던 기능을 확장해 </a:t>
            </a:r>
            <a:r>
              <a:rPr lang="ko-KR" altLang="en-US" dirty="0" err="1">
                <a:effectLst/>
                <a:latin typeface="Helvetica Neue" panose="02000503000000020004" pitchFamily="2" charset="0"/>
              </a:rPr>
              <a:t>나갈수가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 있게 되는 것 입니다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.</a:t>
            </a:r>
          </a:p>
          <a:p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즉</a:t>
            </a:r>
            <a:r>
              <a:rPr lang="en-US" altLang="ko-KR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,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누군가가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C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언어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프로그램을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안드로이드에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넣어서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실행만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할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수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있다면</a:t>
            </a:r>
            <a:r>
              <a:rPr lang="en-US" altLang="ko-KR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,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제가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직접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C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언어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코딩해서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여러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기능들을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만들어서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확장해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나갈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수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가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있게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되는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것이죠</a:t>
            </a:r>
            <a:r>
              <a:rPr lang="en-US" altLang="ko-KR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.</a:t>
            </a:r>
            <a:endParaRPr lang="ko-KR" altLang="en-US" dirty="0">
              <a:effectLst/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21986-08B5-2B46-B8BB-60F7B0E521CE}" type="slidenum">
              <a:rPr kumimoji="1" lang="ko-Kore-KR" altLang="en-US" smtClean="0"/>
              <a:t>33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3449672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effectLst/>
                <a:latin typeface="Helvetica Neue" panose="02000503000000020004" pitchFamily="2" charset="0"/>
              </a:rPr>
              <a:t>저는 실제로 테스트를 진행해 </a:t>
            </a:r>
            <a:r>
              <a:rPr lang="ko-KR" altLang="en-US" dirty="0" err="1">
                <a:effectLst/>
                <a:latin typeface="Helvetica Neue" panose="02000503000000020004" pitchFamily="2" charset="0"/>
              </a:rPr>
              <a:t>보았었고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, 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외부에서 제가 직접 만든 프로그램을 안드로이드에 넣어서 실행을 해 보았습니다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. 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해당 스마트폰은 갤럭시 </a:t>
            </a:r>
            <a:r>
              <a:rPr lang="en-US" dirty="0">
                <a:effectLst/>
                <a:latin typeface="Helvetica Neue" panose="02000503000000020004" pitchFamily="2" charset="0"/>
              </a:rPr>
              <a:t>S20 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제품으로 테스트를 진행하였으며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, 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개념 증명을 하기 위해서 웹서버를 간단하게 만들어 보았습니다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. 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실제로 안드로이드에서 </a:t>
            </a:r>
            <a:r>
              <a:rPr lang="en-US" dirty="0">
                <a:effectLst/>
                <a:latin typeface="Helvetica Neue" panose="02000503000000020004" pitchFamily="2" charset="0"/>
              </a:rPr>
              <a:t>C++</a:t>
            </a:r>
            <a:r>
              <a:rPr lang="ko-KR" altLang="en-US" dirty="0" err="1">
                <a:effectLst/>
                <a:latin typeface="Helvetica Neue" panose="02000503000000020004" pitchFamily="2" charset="0"/>
              </a:rPr>
              <a:t>를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 이용해서 웹서버를 만들었고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, 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서로 서로 데이터를 주고 받는 것이 성공적으로 </a:t>
            </a:r>
            <a:r>
              <a:rPr lang="ko-KR" altLang="en-US" dirty="0" err="1">
                <a:effectLst/>
                <a:latin typeface="Helvetica Neue" panose="02000503000000020004" pitchFamily="2" charset="0"/>
              </a:rPr>
              <a:t>되는것을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 확인 할 수가 있었습니다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. </a:t>
            </a:r>
          </a:p>
          <a:p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되는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것을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확인을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하였다면</a:t>
            </a:r>
            <a:r>
              <a:rPr lang="en-US" altLang="ko-KR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, </a:t>
            </a:r>
            <a:r>
              <a:rPr 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python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이나</a:t>
            </a:r>
            <a:r>
              <a:rPr lang="en-US" altLang="ko-KR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, </a:t>
            </a:r>
            <a:r>
              <a:rPr lang="en-US" dirty="0" err="1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sshd</a:t>
            </a:r>
            <a:r>
              <a:rPr 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, docker, gnome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을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빌드해서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넣어준다면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정말로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사용하기가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편리한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리눅스가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될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수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 err="1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있는거죠</a:t>
            </a:r>
            <a:endParaRPr lang="ko-KR" altLang="en-US" dirty="0">
              <a:effectLst/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21986-08B5-2B46-B8BB-60F7B0E521CE}" type="slidenum">
              <a:rPr kumimoji="1" lang="ko-Kore-KR" altLang="en-US" smtClean="0"/>
              <a:t>34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2559108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지금까지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오시면서</a:t>
            </a:r>
            <a:r>
              <a:rPr lang="en-US" altLang="ko-KR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,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궁금한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내용이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있을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수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있는데요</a:t>
            </a:r>
            <a:r>
              <a:rPr lang="en-US" altLang="ko-KR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,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내용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전개를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하기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전에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 </a:t>
            </a:r>
            <a:endParaRPr lang="ko-KR" altLang="en-US" dirty="0">
              <a:effectLst/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21986-08B5-2B46-B8BB-60F7B0E521CE}" type="slidenum">
              <a:rPr kumimoji="1" lang="ko-Kore-KR" altLang="en-US" smtClean="0"/>
              <a:t>35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3697803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4167D5-91E6-4F52-9178-1627D851ED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BBAD997-EEE7-A39D-C826-6B332531B1B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061DCE5-14EE-F2CE-36DF-0BD05B9178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B37B4A8-1848-516F-6ADD-479AE6C6C7B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21986-08B5-2B46-B8BB-60F7B0E521CE}" type="slidenum">
              <a:rPr kumimoji="1" lang="ko-Kore-KR" altLang="en-US" smtClean="0"/>
              <a:t>36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4150035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21986-08B5-2B46-B8BB-60F7B0E521CE}" type="slidenum">
              <a:rPr kumimoji="1" lang="ko-Kore-KR" altLang="en-US" smtClean="0"/>
              <a:t>37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958354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21986-08B5-2B46-B8BB-60F7B0E521CE}" type="slidenum">
              <a:rPr kumimoji="1" lang="ko-Kore-KR" altLang="en-US" smtClean="0"/>
              <a:t>38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4492706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21986-08B5-2B46-B8BB-60F7B0E521CE}" type="slidenum">
              <a:rPr kumimoji="1" lang="ko-Kore-KR" altLang="en-US" smtClean="0"/>
              <a:t>39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0452135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85AC8A-6C27-68E3-46D1-7AD3329D7A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2E86CF6-52DC-F6BB-02AC-149B4D228E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2C16838-3375-3C71-00EA-FCB36F5B62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F717F1E-7173-A1C5-F1C1-6B196658D71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21986-08B5-2B46-B8BB-60F7B0E521CE}" type="slidenum">
              <a:rPr kumimoji="1" lang="ko-Kore-KR" altLang="en-US" smtClean="0"/>
              <a:t>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684122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21986-08B5-2B46-B8BB-60F7B0E521CE}" type="slidenum">
              <a:rPr kumimoji="1" lang="ko-Kore-KR" altLang="en-US" smtClean="0"/>
              <a:t>40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07854885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21986-08B5-2B46-B8BB-60F7B0E521CE}" type="slidenum">
              <a:rPr kumimoji="1" lang="ko-Kore-KR" altLang="en-US" smtClean="0"/>
              <a:t>41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9906275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21986-08B5-2B46-B8BB-60F7B0E521CE}" type="slidenum">
              <a:rPr kumimoji="1" lang="ko-Kore-KR" altLang="en-US" smtClean="0"/>
              <a:t>42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7028596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FCC638-A5DA-9A2E-0A54-7A39FB68CE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330C18F-05AF-1BB6-E9CD-F9A3EF64138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C3AA97B-9D64-1388-AD46-9BA168C13A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5FBB46D-B5E4-0116-E95D-906BBFEBD5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21986-08B5-2B46-B8BB-60F7B0E521CE}" type="slidenum">
              <a:rPr kumimoji="1" lang="ko-Kore-KR" altLang="en-US" smtClean="0"/>
              <a:t>43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6964406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41CA8C-E4D7-9761-4759-646603FD91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DA7738B-F8C6-DFB6-8422-3268170B780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87DE227-DAE3-D23D-0794-B9C9DD28D6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3C17CBE-EF0B-BC54-F139-7CBEA2E3B4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21986-08B5-2B46-B8BB-60F7B0E521CE}" type="slidenum">
              <a:rPr kumimoji="1" lang="ko-Kore-KR" altLang="en-US" smtClean="0"/>
              <a:t>44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0558842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9B826D-3387-7BC9-324A-1B2C6F9060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DEEA6F6-E425-32AB-DC3F-3AB43D840F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8417101-DB92-A158-4A84-40DA53B7C6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42D16CF-65B2-9008-F7D3-F2C02663BAB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21986-08B5-2B46-B8BB-60F7B0E521CE}" type="slidenum">
              <a:rPr kumimoji="1" lang="ko-Kore-KR" altLang="en-US" smtClean="0"/>
              <a:t>45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1466682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58E83D-81AA-8B44-20F1-0B10438C0C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5E47F61-EEDE-3F2C-53EA-0468CCF780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7584A17-68D3-C577-A530-065605FE0F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EF7AEE1-09E5-962E-60AC-702A195A67A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21986-08B5-2B46-B8BB-60F7B0E521CE}" type="slidenum">
              <a:rPr kumimoji="1" lang="ko-Kore-KR" altLang="en-US" smtClean="0"/>
              <a:t>46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588002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21986-08B5-2B46-B8BB-60F7B0E521CE}" type="slidenum">
              <a:rPr kumimoji="1" lang="ko-Kore-KR" altLang="en-US" smtClean="0"/>
              <a:t>47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8071527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FA6478-8761-9F81-3AA8-FBD3D9947C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5854DD5-413F-7B66-3DF8-27119433DF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1775E59-9C84-A533-2DBD-0884F9D1D2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AEC17DA-22AC-7C3E-CB14-82C60D3AB95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21986-08B5-2B46-B8BB-60F7B0E521CE}" type="slidenum">
              <a:rPr kumimoji="1" lang="ko-Kore-KR" altLang="en-US" smtClean="0"/>
              <a:t>48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4798987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21986-08B5-2B46-B8BB-60F7B0E521CE}" type="slidenum">
              <a:rPr kumimoji="1" lang="ko-Kore-KR" altLang="en-US" smtClean="0"/>
              <a:t>49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343684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260AE8-A034-BA7E-4E89-F0D8294385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3309454-C3AD-8139-E67A-9516D283BE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9C09ACB-1AE7-529C-91ED-21429EE321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13925F0-DA5F-EEA7-2DC2-CCAD754770A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21986-08B5-2B46-B8BB-60F7B0E521CE}" type="slidenum">
              <a:rPr kumimoji="1" lang="ko-Kore-KR" altLang="en-US" smtClean="0"/>
              <a:t>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0281494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4F4D1F-47AB-9DEC-1D08-EF2C9B7290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D156DD9-F952-BE6D-8CC2-3108208B8AC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877B1FD-DB45-8BBF-F6B5-E2321014BB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4DA5FC3-E7D8-CBC1-DAC1-DCCA266519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21986-08B5-2B46-B8BB-60F7B0E521CE}" type="slidenum">
              <a:rPr kumimoji="1" lang="ko-Kore-KR" altLang="en-US" smtClean="0"/>
              <a:t>50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72197232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6C2C5B-DB7E-3947-D443-D2B826C209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09EE9B1-9AD9-5CC5-7596-60E5081C84C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D7914A9-5CC7-03B4-18C9-9B4E0FE853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019D8C5-06F5-18FD-154E-F31CDE512EA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21986-08B5-2B46-B8BB-60F7B0E521CE}" type="slidenum">
              <a:rPr kumimoji="1" lang="ko-Kore-KR" altLang="en-US" smtClean="0"/>
              <a:t>51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511191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CC9AC5-E83D-A9F9-AC48-557ED06E67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26029EA-AB1B-4018-11B9-58506F023B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F4CE9F5-35CB-21C5-58E8-578AECBEDE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F691FED-81C7-D23B-9B3D-4E7C116F6FE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21986-08B5-2B46-B8BB-60F7B0E521CE}" type="slidenum">
              <a:rPr kumimoji="1" lang="ko-Kore-KR" altLang="en-US" smtClean="0"/>
              <a:t>52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9197943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C35816-0FBB-8761-6896-DCF0A7BF78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115781C-8390-5C5F-E3A0-3B45B08BC4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F8CA008-A44D-B019-D3DA-71DFD2E4AD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1E97ADF-3409-12B3-486F-2C253B3B1EA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21986-08B5-2B46-B8BB-60F7B0E521CE}" type="slidenum">
              <a:rPr kumimoji="1" lang="ko-Kore-KR" altLang="en-US" smtClean="0"/>
              <a:t>53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759900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15CD7A-9433-1011-D044-1B7CBB2585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9745C7E-A3AF-6188-BFEC-98A55D606A3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4C0EB94-F156-DE68-472E-DA1762A7C8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6F863A3-9338-A889-614B-DD66CFC495F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21986-08B5-2B46-B8BB-60F7B0E521CE}" type="slidenum">
              <a:rPr kumimoji="1" lang="ko-Kore-KR" altLang="en-US" smtClean="0"/>
              <a:t>54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3197446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F1BAA9-C591-70B4-9A15-435D71DA09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6B60AD5-25EB-C503-EE14-D88EAD1C7F8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4295C7F-89B1-0295-1546-B08EA47966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B0A3FF0-7787-9800-0C21-5FC2ABD3365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21986-08B5-2B46-B8BB-60F7B0E521CE}" type="slidenum">
              <a:rPr kumimoji="1" lang="ko-Kore-KR" altLang="en-US" smtClean="0"/>
              <a:t>55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0070906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74479B-DDA0-DFE0-0F86-E7CEBB67F3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4819EEB-D85C-E202-6D2E-04E5A73898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8E56AC7-315C-1D94-70A4-A2CB524BF7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1565BC9-F461-9FDC-85FF-614516B8F3E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21986-08B5-2B46-B8BB-60F7B0E521CE}" type="slidenum">
              <a:rPr kumimoji="1" lang="ko-Kore-KR" altLang="en-US" smtClean="0"/>
              <a:t>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8905998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38950C-A4AD-4CFF-A670-40F85CB5DC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2D09E8A-4566-8B81-1858-C4E31AE336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4614BA7-F149-6FC8-E0FB-3526522715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5979C01-EEC5-0338-CE18-9EADD197BEE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21986-08B5-2B46-B8BB-60F7B0E521CE}" type="slidenum">
              <a:rPr kumimoji="1" lang="ko-Kore-KR" altLang="en-US" smtClean="0"/>
              <a:t>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381573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D45674-4BBB-06E7-27C5-F262DE187C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2FDF3C7-3791-7EF9-3AA6-7EF3C01F50C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635AD8C-0D84-D027-9AE7-53ED214FE6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en-US" dirty="0"/>
              <a:t>	</a:t>
            </a:r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D617241-EA0B-5945-74DA-73DC5162DAE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21986-08B5-2B46-B8BB-60F7B0E521CE}" type="slidenum">
              <a:rPr kumimoji="1" lang="ko-Kore-KR" altLang="en-US" smtClean="0"/>
              <a:t>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307560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effectLst/>
                <a:latin typeface="Helvetica Neue" panose="02000503000000020004" pitchFamily="2" charset="0"/>
              </a:rPr>
              <a:t>제가 준비한 발표의 순서로는 </a:t>
            </a:r>
          </a:p>
          <a:p>
            <a:r>
              <a:rPr lang="ko-KR" altLang="en-US" dirty="0">
                <a:effectLst/>
                <a:latin typeface="Helvetica Neue" panose="02000503000000020004" pitchFamily="2" charset="0"/>
              </a:rPr>
              <a:t>스마트폰이 무엇이고 스마트폰은 어떻게 동작하는지에 대해서 </a:t>
            </a:r>
            <a:r>
              <a:rPr lang="ko-KR" altLang="en-US" dirty="0" err="1">
                <a:effectLst/>
                <a:latin typeface="Helvetica Neue" panose="02000503000000020004" pitchFamily="2" charset="0"/>
              </a:rPr>
              <a:t>개론적인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 내용을 먼저 </a:t>
            </a:r>
            <a:r>
              <a:rPr lang="ko-KR" altLang="en-US" dirty="0" err="1">
                <a:effectLst/>
                <a:latin typeface="Helvetica Neue" panose="02000503000000020004" pitchFamily="2" charset="0"/>
              </a:rPr>
              <a:t>소개를하고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,</a:t>
            </a:r>
          </a:p>
          <a:p>
            <a:r>
              <a:rPr lang="ko-KR" altLang="en-US" dirty="0">
                <a:effectLst/>
                <a:latin typeface="Helvetica Neue" panose="02000503000000020004" pitchFamily="2" charset="0"/>
              </a:rPr>
              <a:t>스마트폰에서 터미널을 열어서 리눅스 명령어를 사용이 실제로 되는지를 보여드릴 예정입니다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.</a:t>
            </a:r>
          </a:p>
          <a:p>
            <a:r>
              <a:rPr lang="ko-KR" altLang="en-US" dirty="0">
                <a:effectLst/>
                <a:latin typeface="Helvetica Neue" panose="02000503000000020004" pitchFamily="2" charset="0"/>
              </a:rPr>
              <a:t>그리고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, 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여러분들이 가지고 있는 스마트폰에서 실제로 </a:t>
            </a:r>
            <a:r>
              <a:rPr lang="en-US" dirty="0">
                <a:effectLst/>
                <a:latin typeface="Helvetica Neue" panose="02000503000000020004" pitchFamily="2" charset="0"/>
              </a:rPr>
              <a:t>Python 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서버를 열어서 나만의 서버를 열어볼 예정입니다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. 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열어본 서버는 여러분들이 </a:t>
            </a:r>
            <a:r>
              <a:rPr lang="ko-KR" altLang="en-US" dirty="0" err="1">
                <a:effectLst/>
                <a:latin typeface="Helvetica Neue" panose="02000503000000020004" pitchFamily="2" charset="0"/>
              </a:rPr>
              <a:t>가지고있는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 휴대폰의 </a:t>
            </a:r>
            <a:r>
              <a:rPr lang="ko-KR" altLang="en-US" dirty="0" err="1">
                <a:effectLst/>
                <a:latin typeface="Helvetica Neue" panose="02000503000000020004" pitchFamily="2" charset="0"/>
              </a:rPr>
              <a:t>핫스팟을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 통해서 직접 접근 하는 방법 또한 알려드릴 예정입니다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.</a:t>
            </a:r>
          </a:p>
          <a:p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마지막으로는</a:t>
            </a:r>
            <a:r>
              <a:rPr lang="en-US" altLang="ko-KR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,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최종적으로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스마트폰을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활용해서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 err="1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어떤것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까지</a:t>
            </a:r>
            <a:r>
              <a:rPr lang="en-US" altLang="ko-KR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,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어떤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이상까지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만들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수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있는지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소개해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드리겠습니다</a:t>
            </a:r>
            <a:r>
              <a:rPr lang="en-US" altLang="ko-KR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.</a:t>
            </a:r>
            <a:endParaRPr lang="ko-KR" altLang="en-US" dirty="0">
              <a:effectLst/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21986-08B5-2B46-B8BB-60F7B0E521CE}" type="slidenum">
              <a:rPr kumimoji="1" lang="ko-Kore-KR" altLang="en-US" smtClean="0"/>
              <a:t>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7205718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Pr>
        <a:solidFill>
          <a:schemeClr val="tx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1E667-29A8-EC4D-BE24-8F43E9A18838}" type="datetimeFigureOut">
              <a:rPr kumimoji="1" lang="ko-Kore-KR" altLang="en-US" smtClean="0"/>
              <a:t>9/21/24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086C2-CBD6-2E4B-97FB-73E27B5B52F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366559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bg>
      <p:bgPr>
        <a:solidFill>
          <a:schemeClr val="tx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1E667-29A8-EC4D-BE24-8F43E9A18838}" type="datetimeFigureOut">
              <a:rPr kumimoji="1" lang="ko-Kore-KR" altLang="en-US" smtClean="0"/>
              <a:t>9/21/24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086C2-CBD6-2E4B-97FB-73E27B5B52F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065377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bg>
      <p:bgPr>
        <a:solidFill>
          <a:schemeClr val="tx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1E667-29A8-EC4D-BE24-8F43E9A18838}" type="datetimeFigureOut">
              <a:rPr kumimoji="1" lang="ko-Kore-KR" altLang="en-US" smtClean="0"/>
              <a:t>9/21/24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086C2-CBD6-2E4B-97FB-73E27B5B52F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539694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bg>
      <p:bgPr>
        <a:solidFill>
          <a:schemeClr val="tx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1E667-29A8-EC4D-BE24-8F43E9A18838}" type="datetimeFigureOut">
              <a:rPr kumimoji="1" lang="ko-Kore-KR" altLang="en-US" smtClean="0"/>
              <a:t>9/21/24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086C2-CBD6-2E4B-97FB-73E27B5B52F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692004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bg>
      <p:bgPr>
        <a:solidFill>
          <a:schemeClr val="tx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shade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shade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shade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1E667-29A8-EC4D-BE24-8F43E9A18838}" type="datetimeFigureOut">
              <a:rPr kumimoji="1" lang="ko-Kore-KR" altLang="en-US" smtClean="0"/>
              <a:t>9/21/24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086C2-CBD6-2E4B-97FB-73E27B5B52F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097470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bg>
      <p:bgPr>
        <a:solidFill>
          <a:schemeClr val="tx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1E667-29A8-EC4D-BE24-8F43E9A18838}" type="datetimeFigureOut">
              <a:rPr kumimoji="1" lang="ko-Kore-KR" altLang="en-US" smtClean="0"/>
              <a:t>9/21/24</a:t>
            </a:fld>
            <a:endParaRPr kumimoji="1" lang="ko-Kore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086C2-CBD6-2E4B-97FB-73E27B5B52F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9567739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bg>
      <p:bgPr>
        <a:solidFill>
          <a:schemeClr val="tx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1E667-29A8-EC4D-BE24-8F43E9A18838}" type="datetimeFigureOut">
              <a:rPr kumimoji="1" lang="ko-Kore-KR" altLang="en-US" smtClean="0"/>
              <a:t>9/21/24</a:t>
            </a:fld>
            <a:endParaRPr kumimoji="1" lang="ko-Kore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086C2-CBD6-2E4B-97FB-73E27B5B52F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639455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bg>
      <p:bgPr>
        <a:solidFill>
          <a:schemeClr val="tx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1E667-29A8-EC4D-BE24-8F43E9A18838}" type="datetimeFigureOut">
              <a:rPr kumimoji="1" lang="ko-Kore-KR" altLang="en-US" smtClean="0"/>
              <a:t>9/21/24</a:t>
            </a:fld>
            <a:endParaRPr kumimoji="1" lang="ko-Kore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086C2-CBD6-2E4B-97FB-73E27B5B52F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068254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solidFill>
          <a:schemeClr val="tx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1E667-29A8-EC4D-BE24-8F43E9A18838}" type="datetimeFigureOut">
              <a:rPr kumimoji="1" lang="ko-Kore-KR" altLang="en-US" smtClean="0"/>
              <a:t>9/21/24</a:t>
            </a:fld>
            <a:endParaRPr kumimoji="1" lang="ko-Kore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086C2-CBD6-2E4B-97FB-73E27B5B52F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148745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bg>
      <p:bgPr>
        <a:solidFill>
          <a:schemeClr val="tx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1E667-29A8-EC4D-BE24-8F43E9A18838}" type="datetimeFigureOut">
              <a:rPr kumimoji="1" lang="ko-Kore-KR" altLang="en-US" smtClean="0"/>
              <a:t>9/21/24</a:t>
            </a:fld>
            <a:endParaRPr kumimoji="1" lang="ko-Kore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086C2-CBD6-2E4B-97FB-73E27B5B52F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197720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bg>
      <p:bgPr>
        <a:solidFill>
          <a:schemeClr val="tx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1E667-29A8-EC4D-BE24-8F43E9A18838}" type="datetimeFigureOut">
              <a:rPr kumimoji="1" lang="ko-Kore-KR" altLang="en-US" smtClean="0"/>
              <a:t>9/21/24</a:t>
            </a:fld>
            <a:endParaRPr kumimoji="1" lang="ko-Kore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086C2-CBD6-2E4B-97FB-73E27B5B52F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830717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EB21E667-29A8-EC4D-BE24-8F43E9A18838}" type="datetimeFigureOut">
              <a:rPr kumimoji="1" lang="ko-Kore-KR" altLang="en-US" smtClean="0"/>
              <a:t>9/21/24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5D9086C2-CBD6-2E4B-97FB-73E27B5B52F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1491629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3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3.png"/><Relationship Id="rId7" Type="http://schemas.openxmlformats.org/officeDocument/2006/relationships/image" Target="../media/image19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eg"/><Relationship Id="rId5" Type="http://schemas.openxmlformats.org/officeDocument/2006/relationships/image" Target="../media/image17.pn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3.png"/><Relationship Id="rId7" Type="http://schemas.openxmlformats.org/officeDocument/2006/relationships/image" Target="../media/image16.sv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microsoft.com/office/2007/relationships/hdphoto" Target="../media/hdphoto2.wdp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2.png"/><Relationship Id="rId9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g"/><Relationship Id="rId3" Type="http://schemas.openxmlformats.org/officeDocument/2006/relationships/image" Target="../media/image3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blog.udon.party/" TargetMode="External"/><Relationship Id="rId5" Type="http://schemas.openxmlformats.org/officeDocument/2006/relationships/hyperlink" Target="https://github.com/Piorosen" TargetMode="External"/><Relationship Id="rId4" Type="http://schemas.openxmlformats.org/officeDocument/2006/relationships/hyperlink" Target="mailto:chacha@udon.party" TargetMode="Externa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3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.png"/><Relationship Id="rId9" Type="http://schemas.openxmlformats.org/officeDocument/2006/relationships/image" Target="../media/image27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1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jpeg"/><Relationship Id="rId5" Type="http://schemas.openxmlformats.org/officeDocument/2006/relationships/image" Target="../media/image29.jpeg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3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jpg"/><Relationship Id="rId5" Type="http://schemas.openxmlformats.org/officeDocument/2006/relationships/image" Target="../media/image19.jpg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1.xml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jpeg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jpeg"/><Relationship Id="rId3" Type="http://schemas.openxmlformats.org/officeDocument/2006/relationships/image" Target="../media/image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jpeg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svg"/><Relationship Id="rId3" Type="http://schemas.openxmlformats.org/officeDocument/2006/relationships/image" Target="../media/image3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svg"/><Relationship Id="rId5" Type="http://schemas.openxmlformats.org/officeDocument/2006/relationships/image" Target="../media/image47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jpeg"/><Relationship Id="rId4" Type="http://schemas.openxmlformats.org/officeDocument/2006/relationships/image" Target="../media/image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2.jp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jpeg"/><Relationship Id="rId5" Type="http://schemas.openxmlformats.org/officeDocument/2006/relationships/image" Target="../media/image63.jpeg"/><Relationship Id="rId4" Type="http://schemas.openxmlformats.org/officeDocument/2006/relationships/image" Target="../media/image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5.jpeg"/><Relationship Id="rId4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chacha@udon.party" TargetMode="Externa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JP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G"/><Relationship Id="rId5" Type="http://schemas.openxmlformats.org/officeDocument/2006/relationships/image" Target="../media/image10.JP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12.jpe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F609E69-D288-A08D-1596-C4C97F8A66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6064249"/>
            <a:ext cx="12192000" cy="7937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DC4B275-B3A5-B8C1-BA44-19DDABDFE789}"/>
              </a:ext>
            </a:extLst>
          </p:cNvPr>
          <p:cNvSpPr txBox="1"/>
          <p:nvPr/>
        </p:nvSpPr>
        <p:spPr>
          <a:xfrm>
            <a:off x="825500" y="1776274"/>
            <a:ext cx="509831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5400" b="1" spc="-150" dirty="0"/>
              <a:t>No, Raspberry Pi</a:t>
            </a:r>
          </a:p>
          <a:p>
            <a:r>
              <a:rPr kumimoji="1" lang="en-US" altLang="ko-KR" sz="5400" b="1" spc="-150" dirty="0"/>
              <a:t>Yes, Your Phone</a:t>
            </a:r>
            <a:endParaRPr kumimoji="1" lang="ko-Kore-KR" altLang="en-US" sz="5400" b="1" spc="-15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4CAC10-883D-8BC9-4D36-97A0D867FA17}"/>
              </a:ext>
            </a:extLst>
          </p:cNvPr>
          <p:cNvSpPr txBox="1"/>
          <p:nvPr/>
        </p:nvSpPr>
        <p:spPr>
          <a:xfrm>
            <a:off x="825500" y="3567176"/>
            <a:ext cx="4388958" cy="11470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400" spc="-150" dirty="0" err="1"/>
              <a:t>JooHyoung</a:t>
            </a:r>
            <a:r>
              <a:rPr kumimoji="1" lang="en-US" altLang="ko-KR" sz="2400" spc="-150" dirty="0"/>
              <a:t> Cha</a:t>
            </a:r>
          </a:p>
          <a:p>
            <a:pPr>
              <a:lnSpc>
                <a:spcPct val="150000"/>
              </a:lnSpc>
            </a:pPr>
            <a:r>
              <a:rPr kumimoji="1" lang="en-US" altLang="en-US" sz="2400" spc="-150" dirty="0"/>
              <a:t>University of Science and Technology</a:t>
            </a:r>
            <a:endParaRPr kumimoji="1" lang="ko-Kore-KR" altLang="en-US" sz="2400" spc="-150" dirty="0"/>
          </a:p>
        </p:txBody>
      </p:sp>
      <p:pic>
        <p:nvPicPr>
          <p:cNvPr id="12" name="그림 11" descr="텍스트, 그래픽 디자인, 디자인, 그래픽이(가) 표시된 사진&#10;&#10;자동 생성된 설명">
            <a:extLst>
              <a:ext uri="{FF2B5EF4-FFF2-40B4-BE49-F238E27FC236}">
                <a16:creationId xmlns:a16="http://schemas.microsoft.com/office/drawing/2014/main" id="{C3812E01-509E-0BFF-85BC-FF1F1DD89D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92798" y="325557"/>
            <a:ext cx="362870" cy="362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2415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27DEFB-D9A1-08D8-035F-6E2DEA18F1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4D05FE-B4A8-0C40-E406-2D7B311AA7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485" y="486096"/>
            <a:ext cx="11326059" cy="528425"/>
          </a:xfrm>
        </p:spPr>
        <p:txBody>
          <a:bodyPr>
            <a:normAutofit/>
          </a:bodyPr>
          <a:lstStyle/>
          <a:p>
            <a:r>
              <a:rPr kumimoji="1" lang="ko-KR" altLang="en-US" sz="2800" b="1" dirty="0"/>
              <a:t>세션 목표</a:t>
            </a:r>
            <a:endParaRPr kumimoji="1" lang="ko-Kore-KR" altLang="en-US" sz="2800" b="1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AFC9DF8-7ED6-EA7A-81AF-32BE12B63E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962" y="6249086"/>
            <a:ext cx="2051232" cy="205947"/>
          </a:xfrm>
          <a:prstGeom prst="rect">
            <a:avLst/>
          </a:prstGeom>
        </p:spPr>
      </p:pic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E4F3C980-A470-D753-A40F-DD2F4DE90B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3484" y="1253331"/>
            <a:ext cx="11326058" cy="4827980"/>
          </a:xfrm>
        </p:spPr>
        <p:txBody>
          <a:bodyPr>
            <a:normAutofit/>
          </a:bodyPr>
          <a:lstStyle/>
          <a:p>
            <a:r>
              <a:rPr kumimoji="1" lang="ko-KR" altLang="en-US" sz="2000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처음하시는 분 </a:t>
            </a:r>
            <a:r>
              <a:rPr kumimoji="1" lang="en-US" altLang="ko-KR" sz="2000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:</a:t>
            </a:r>
            <a:r>
              <a:rPr kumimoji="1" lang="ko-KR" altLang="en-US" sz="2000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 </a:t>
            </a:r>
            <a:endParaRPr kumimoji="1" lang="en-US" altLang="ko-KR" sz="2000" dirty="0">
              <a:solidFill>
                <a:schemeClr val="tx1">
                  <a:lumMod val="95000"/>
                </a:schemeClr>
              </a:solidFill>
              <a:latin typeface="+mn-ea"/>
            </a:endParaRPr>
          </a:p>
          <a:p>
            <a:pPr lvl="1"/>
            <a:r>
              <a:rPr kumimoji="1" lang="ko-KR" altLang="en-US" sz="2000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스마트폰에서 파이썬 언어로 코딩 하는 것</a:t>
            </a:r>
            <a:endParaRPr kumimoji="1" lang="en-US" altLang="ko-KR" sz="2000" dirty="0">
              <a:solidFill>
                <a:schemeClr val="tx1">
                  <a:lumMod val="95000"/>
                </a:schemeClr>
              </a:solidFill>
              <a:latin typeface="+mn-ea"/>
            </a:endParaRPr>
          </a:p>
          <a:p>
            <a:pPr marL="0" indent="0">
              <a:buNone/>
            </a:pPr>
            <a:endParaRPr kumimoji="1" lang="en-US" altLang="ko-KR" sz="2000" dirty="0">
              <a:solidFill>
                <a:schemeClr val="tx1">
                  <a:lumMod val="95000"/>
                </a:schemeClr>
              </a:solidFill>
              <a:latin typeface="+mn-ea"/>
            </a:endParaRPr>
          </a:p>
          <a:p>
            <a:r>
              <a:rPr kumimoji="1" lang="en-US" altLang="ko-KR" sz="2000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2~3</a:t>
            </a:r>
            <a:r>
              <a:rPr kumimoji="1" lang="ko-KR" altLang="en-US" sz="2000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 학년 </a:t>
            </a:r>
            <a:r>
              <a:rPr kumimoji="1" lang="en-US" altLang="ko-KR" sz="2000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:</a:t>
            </a:r>
          </a:p>
          <a:p>
            <a:pPr lvl="1"/>
            <a:r>
              <a:rPr kumimoji="1" lang="ko-KR" altLang="en-US" sz="2000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누구나 쉽게 스마트폰으로 서버나 임베디드 보드로 활용하는 것 </a:t>
            </a:r>
            <a:endParaRPr kumimoji="1" lang="en-US" altLang="ko-KR" sz="2000" dirty="0">
              <a:solidFill>
                <a:schemeClr val="tx1">
                  <a:lumMod val="95000"/>
                </a:schemeClr>
              </a:solidFill>
              <a:latin typeface="+mn-ea"/>
            </a:endParaRPr>
          </a:p>
          <a:p>
            <a:pPr marL="0" indent="0">
              <a:buNone/>
            </a:pPr>
            <a:endParaRPr kumimoji="1" lang="en-US" altLang="ko-KR" sz="2000" dirty="0">
              <a:solidFill>
                <a:schemeClr val="tx1">
                  <a:lumMod val="95000"/>
                </a:schemeClr>
              </a:solidFill>
              <a:latin typeface="+mn-ea"/>
            </a:endParaRPr>
          </a:p>
          <a:p>
            <a:r>
              <a:rPr kumimoji="1" lang="en-US" altLang="ko-KR" sz="2000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4</a:t>
            </a:r>
            <a:r>
              <a:rPr kumimoji="1" lang="ko-KR" altLang="en-US" sz="2000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 학년 </a:t>
            </a:r>
            <a:r>
              <a:rPr kumimoji="1" lang="en-US" altLang="ko-KR" sz="2000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~</a:t>
            </a:r>
            <a:r>
              <a:rPr kumimoji="1" lang="ko-KR" altLang="en-US" sz="2000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 신입 </a:t>
            </a:r>
            <a:r>
              <a:rPr kumimoji="1" lang="en-US" altLang="ko-KR" sz="2000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:</a:t>
            </a:r>
          </a:p>
          <a:p>
            <a:pPr lvl="1"/>
            <a:r>
              <a:rPr kumimoji="1" lang="ko-KR" altLang="en-US" sz="2000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안드로이드와 리눅스에 친숙해지는 기회를 가지는 것</a:t>
            </a:r>
            <a:endParaRPr kumimoji="1" lang="en-US" altLang="ko-KR" sz="2000" dirty="0">
              <a:solidFill>
                <a:schemeClr val="tx1">
                  <a:lumMod val="95000"/>
                </a:schemeClr>
              </a:solidFill>
              <a:latin typeface="+mn-ea"/>
            </a:endParaRPr>
          </a:p>
          <a:p>
            <a:endParaRPr kumimoji="1" lang="en-US" altLang="ko-KR" sz="2000" dirty="0">
              <a:solidFill>
                <a:schemeClr val="tx1">
                  <a:lumMod val="95000"/>
                </a:schemeClr>
              </a:solidFill>
              <a:latin typeface="+mn-ea"/>
            </a:endParaRPr>
          </a:p>
          <a:p>
            <a:r>
              <a:rPr kumimoji="1" lang="ko-KR" altLang="en-US" sz="2000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그 이후 </a:t>
            </a:r>
            <a:r>
              <a:rPr kumimoji="1" lang="en-US" altLang="ko-KR" sz="2000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:</a:t>
            </a:r>
          </a:p>
          <a:p>
            <a:pPr lvl="1"/>
            <a:r>
              <a:rPr kumimoji="1" lang="ko-KR" altLang="en-US" sz="2000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안드로이드의 핵심 구성은 리눅스 커널 이라는 인지하는 기회를 가지는 것</a:t>
            </a:r>
            <a:endParaRPr kumimoji="1" lang="en-US" altLang="ko-KR" sz="2000" dirty="0">
              <a:solidFill>
                <a:schemeClr val="tx1">
                  <a:lumMod val="95000"/>
                </a:schemeClr>
              </a:solidFill>
              <a:latin typeface="+mn-ea"/>
            </a:endParaRPr>
          </a:p>
          <a:p>
            <a:pPr lvl="1"/>
            <a:r>
              <a:rPr kumimoji="1" lang="ko-KR" altLang="en-US" sz="2000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안드로이드에 </a:t>
            </a:r>
            <a:r>
              <a:rPr kumimoji="1" lang="ko-KR" altLang="en-US" sz="2000" dirty="0" err="1">
                <a:solidFill>
                  <a:schemeClr val="tx1">
                    <a:lumMod val="95000"/>
                  </a:schemeClr>
                </a:solidFill>
                <a:latin typeface="+mn-ea"/>
              </a:rPr>
              <a:t>도커와</a:t>
            </a:r>
            <a:r>
              <a:rPr kumimoji="1" lang="ko-KR" altLang="en-US" sz="2000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 </a:t>
            </a:r>
            <a:r>
              <a:rPr kumimoji="1" lang="ko-KR" altLang="en-US" sz="2000" dirty="0" err="1">
                <a:solidFill>
                  <a:schemeClr val="tx1">
                    <a:lumMod val="95000"/>
                  </a:schemeClr>
                </a:solidFill>
                <a:latin typeface="+mn-ea"/>
              </a:rPr>
              <a:t>쿠버네티스가</a:t>
            </a:r>
            <a:r>
              <a:rPr kumimoji="1" lang="ko-KR" altLang="en-US" sz="2000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 가능할까</a:t>
            </a:r>
            <a:r>
              <a:rPr kumimoji="1" lang="en-US" altLang="ko-KR" sz="2000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?</a:t>
            </a:r>
            <a:r>
              <a:rPr kumimoji="1" lang="ko-KR" altLang="en-US" sz="2000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 </a:t>
            </a:r>
            <a:endParaRPr kumimoji="1" lang="en-US" altLang="ko-KR" sz="2000" dirty="0">
              <a:solidFill>
                <a:schemeClr val="tx1">
                  <a:lumMod val="95000"/>
                </a:schemeClr>
              </a:solidFill>
              <a:latin typeface="+mn-ea"/>
            </a:endParaRPr>
          </a:p>
        </p:txBody>
      </p:sp>
      <p:pic>
        <p:nvPicPr>
          <p:cNvPr id="3" name="그림 2" descr="텍스트, 그래픽 디자인, 디자인, 그래픽이(가) 표시된 사진&#10;&#10;자동 생성된 설명">
            <a:extLst>
              <a:ext uri="{FF2B5EF4-FFF2-40B4-BE49-F238E27FC236}">
                <a16:creationId xmlns:a16="http://schemas.microsoft.com/office/drawing/2014/main" id="{963E675E-EB79-6F13-8BF1-EFA7B208BC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484" y="6194669"/>
            <a:ext cx="250904" cy="250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756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C76353-B2E1-2CBE-A387-4599878975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485" y="486096"/>
            <a:ext cx="11326059" cy="528425"/>
          </a:xfrm>
        </p:spPr>
        <p:txBody>
          <a:bodyPr>
            <a:normAutofit/>
          </a:bodyPr>
          <a:lstStyle/>
          <a:p>
            <a:r>
              <a:rPr kumimoji="1" lang="ko-KR" altLang="en-US" sz="2800" b="1" dirty="0"/>
              <a:t>세션 목표</a:t>
            </a:r>
            <a:endParaRPr kumimoji="1" lang="ko-Kore-KR" altLang="en-US" sz="2800" b="1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C6FAA32-2892-B496-5A0D-FE5BFE14DC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962" y="6249086"/>
            <a:ext cx="2051232" cy="205947"/>
          </a:xfrm>
          <a:prstGeom prst="rect">
            <a:avLst/>
          </a:prstGeom>
        </p:spPr>
      </p:pic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9BCC23CE-EC39-80FC-8DF9-8B81CB4594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3484" y="1253331"/>
            <a:ext cx="11326058" cy="4827980"/>
          </a:xfrm>
        </p:spPr>
        <p:txBody>
          <a:bodyPr>
            <a:normAutofit/>
          </a:bodyPr>
          <a:lstStyle/>
          <a:p>
            <a:r>
              <a:rPr kumimoji="1" lang="ko-KR" altLang="en-US" sz="2400" dirty="0">
                <a:latin typeface="+mn-ea"/>
              </a:rPr>
              <a:t>처음하시는 분 </a:t>
            </a:r>
            <a:r>
              <a:rPr kumimoji="1" lang="en-US" altLang="ko-KR" sz="2400" dirty="0">
                <a:latin typeface="+mn-ea"/>
              </a:rPr>
              <a:t>:</a:t>
            </a:r>
            <a:r>
              <a:rPr kumimoji="1" lang="ko-KR" altLang="en-US" sz="2400" dirty="0">
                <a:latin typeface="+mn-ea"/>
              </a:rPr>
              <a:t> </a:t>
            </a:r>
            <a:endParaRPr kumimoji="1" lang="en-US" altLang="ko-KR" sz="2400" dirty="0">
              <a:latin typeface="+mn-ea"/>
            </a:endParaRPr>
          </a:p>
          <a:p>
            <a:pPr lvl="1"/>
            <a:r>
              <a:rPr kumimoji="1" lang="ko-KR" altLang="en-US" dirty="0">
                <a:latin typeface="+mn-ea"/>
              </a:rPr>
              <a:t>스마트폰에서 </a:t>
            </a:r>
            <a:r>
              <a:rPr kumimoji="1" lang="ko-KR" altLang="en-US" dirty="0">
                <a:solidFill>
                  <a:srgbClr val="DE3127"/>
                </a:solidFill>
                <a:latin typeface="+mn-ea"/>
              </a:rPr>
              <a:t>파이썬</a:t>
            </a:r>
            <a:r>
              <a:rPr kumimoji="1" lang="ko-KR" altLang="en-US" dirty="0">
                <a:latin typeface="+mn-ea"/>
              </a:rPr>
              <a:t> 언어로 코딩 하는 것</a:t>
            </a:r>
            <a:endParaRPr kumimoji="1" lang="en-US" altLang="ko-KR" sz="2000" dirty="0">
              <a:latin typeface="+mn-ea"/>
            </a:endParaRPr>
          </a:p>
          <a:p>
            <a:pPr marL="0" indent="0">
              <a:buNone/>
            </a:pPr>
            <a:endParaRPr kumimoji="1" lang="en-US" altLang="ko-KR" sz="2000" dirty="0">
              <a:solidFill>
                <a:srgbClr val="919292"/>
              </a:solidFill>
              <a:latin typeface="+mn-ea"/>
            </a:endParaRPr>
          </a:p>
          <a:p>
            <a:r>
              <a:rPr kumimoji="1" lang="en-US" altLang="ko-KR" sz="2000" dirty="0">
                <a:solidFill>
                  <a:srgbClr val="919292"/>
                </a:solidFill>
                <a:latin typeface="+mn-ea"/>
              </a:rPr>
              <a:t>2~3</a:t>
            </a:r>
            <a:r>
              <a:rPr kumimoji="1" lang="ko-KR" altLang="en-US" sz="2000" dirty="0">
                <a:solidFill>
                  <a:srgbClr val="919292"/>
                </a:solidFill>
                <a:latin typeface="+mn-ea"/>
              </a:rPr>
              <a:t> 학년 </a:t>
            </a:r>
            <a:r>
              <a:rPr kumimoji="1" lang="en-US" altLang="ko-KR" sz="2000" dirty="0">
                <a:solidFill>
                  <a:srgbClr val="919292"/>
                </a:solidFill>
                <a:latin typeface="+mn-ea"/>
              </a:rPr>
              <a:t>:</a:t>
            </a:r>
          </a:p>
          <a:p>
            <a:pPr lvl="1"/>
            <a:r>
              <a:rPr kumimoji="1" lang="ko-KR" altLang="en-US" sz="2000" dirty="0">
                <a:solidFill>
                  <a:srgbClr val="919292"/>
                </a:solidFill>
                <a:latin typeface="+mn-ea"/>
              </a:rPr>
              <a:t>누구나 쉽게 스마트폰으로 서버나 임베디드 보드로 활용하는 것</a:t>
            </a:r>
            <a:endParaRPr kumimoji="1" lang="en-US" altLang="ko-KR" sz="2000" dirty="0">
              <a:solidFill>
                <a:srgbClr val="919292"/>
              </a:solidFill>
              <a:latin typeface="+mn-ea"/>
            </a:endParaRPr>
          </a:p>
          <a:p>
            <a:pPr marL="0" indent="0">
              <a:buNone/>
            </a:pPr>
            <a:endParaRPr kumimoji="1" lang="en-US" altLang="ko-KR" sz="2000" dirty="0">
              <a:solidFill>
                <a:srgbClr val="919292"/>
              </a:solidFill>
              <a:latin typeface="+mn-ea"/>
            </a:endParaRPr>
          </a:p>
          <a:p>
            <a:r>
              <a:rPr kumimoji="1" lang="en-US" altLang="ko-KR" sz="2000" dirty="0">
                <a:solidFill>
                  <a:srgbClr val="919292"/>
                </a:solidFill>
                <a:latin typeface="+mn-ea"/>
              </a:rPr>
              <a:t>4</a:t>
            </a:r>
            <a:r>
              <a:rPr kumimoji="1" lang="ko-KR" altLang="en-US" sz="2000" dirty="0">
                <a:solidFill>
                  <a:srgbClr val="919292"/>
                </a:solidFill>
                <a:latin typeface="+mn-ea"/>
              </a:rPr>
              <a:t> 학년 </a:t>
            </a:r>
            <a:r>
              <a:rPr kumimoji="1" lang="en-US" altLang="ko-KR" sz="2000" dirty="0">
                <a:solidFill>
                  <a:srgbClr val="919292"/>
                </a:solidFill>
                <a:latin typeface="+mn-ea"/>
              </a:rPr>
              <a:t>:</a:t>
            </a:r>
          </a:p>
          <a:p>
            <a:pPr lvl="1"/>
            <a:r>
              <a:rPr kumimoji="1" lang="ko-KR" altLang="en-US" sz="2000" dirty="0">
                <a:solidFill>
                  <a:srgbClr val="919292"/>
                </a:solidFill>
                <a:latin typeface="+mn-ea"/>
              </a:rPr>
              <a:t>안드로이드와 리눅스에 친숙해지는 기회를 가지는 것</a:t>
            </a:r>
            <a:endParaRPr kumimoji="1" lang="en-US" altLang="ko-KR" sz="2000" dirty="0">
              <a:solidFill>
                <a:srgbClr val="919292"/>
              </a:solidFill>
              <a:latin typeface="+mn-ea"/>
            </a:endParaRPr>
          </a:p>
          <a:p>
            <a:endParaRPr kumimoji="1" lang="en-US" altLang="ko-KR" sz="2000" dirty="0">
              <a:solidFill>
                <a:srgbClr val="919292"/>
              </a:solidFill>
              <a:latin typeface="+mn-ea"/>
            </a:endParaRPr>
          </a:p>
          <a:p>
            <a:r>
              <a:rPr kumimoji="1" lang="ko-KR" altLang="en-US" sz="2000" dirty="0">
                <a:solidFill>
                  <a:srgbClr val="919292"/>
                </a:solidFill>
                <a:latin typeface="+mn-ea"/>
              </a:rPr>
              <a:t>그 이후 </a:t>
            </a:r>
            <a:r>
              <a:rPr kumimoji="1" lang="en-US" altLang="ko-KR" sz="2000" dirty="0">
                <a:solidFill>
                  <a:srgbClr val="919292"/>
                </a:solidFill>
                <a:latin typeface="+mn-ea"/>
              </a:rPr>
              <a:t>:</a:t>
            </a:r>
          </a:p>
          <a:p>
            <a:pPr lvl="1"/>
            <a:r>
              <a:rPr kumimoji="1" lang="ko-KR" altLang="en-US" sz="2000" dirty="0">
                <a:solidFill>
                  <a:srgbClr val="919292"/>
                </a:solidFill>
                <a:latin typeface="+mn-ea"/>
              </a:rPr>
              <a:t>안드로이드의 핵심 구성은 리눅스 커널 이라는 인지하는 기회를 가지는 것</a:t>
            </a:r>
            <a:endParaRPr kumimoji="1" lang="en-US" altLang="ko-KR" sz="2000" dirty="0">
              <a:solidFill>
                <a:srgbClr val="919292"/>
              </a:solidFill>
              <a:latin typeface="+mn-ea"/>
            </a:endParaRPr>
          </a:p>
          <a:p>
            <a:pPr lvl="1"/>
            <a:r>
              <a:rPr kumimoji="1" lang="ko-KR" altLang="en-US" sz="2000" dirty="0">
                <a:solidFill>
                  <a:srgbClr val="919292"/>
                </a:solidFill>
                <a:latin typeface="+mn-ea"/>
              </a:rPr>
              <a:t>안드로이드에 </a:t>
            </a:r>
            <a:r>
              <a:rPr kumimoji="1" lang="ko-KR" altLang="en-US" sz="2000" dirty="0" err="1">
                <a:solidFill>
                  <a:srgbClr val="919292"/>
                </a:solidFill>
                <a:latin typeface="+mn-ea"/>
              </a:rPr>
              <a:t>도커와</a:t>
            </a:r>
            <a:r>
              <a:rPr kumimoji="1" lang="ko-KR" altLang="en-US" sz="2000" dirty="0">
                <a:solidFill>
                  <a:srgbClr val="919292"/>
                </a:solidFill>
                <a:latin typeface="+mn-ea"/>
              </a:rPr>
              <a:t> </a:t>
            </a:r>
            <a:r>
              <a:rPr kumimoji="1" lang="ko-KR" altLang="en-US" sz="2000" dirty="0" err="1">
                <a:solidFill>
                  <a:srgbClr val="919292"/>
                </a:solidFill>
                <a:latin typeface="+mn-ea"/>
              </a:rPr>
              <a:t>쿠버네티스가</a:t>
            </a:r>
            <a:r>
              <a:rPr kumimoji="1" lang="ko-KR" altLang="en-US" sz="2000" dirty="0">
                <a:solidFill>
                  <a:srgbClr val="919292"/>
                </a:solidFill>
                <a:latin typeface="+mn-ea"/>
              </a:rPr>
              <a:t> 가능할까</a:t>
            </a:r>
            <a:r>
              <a:rPr kumimoji="1" lang="en-US" altLang="ko-KR" sz="2000" dirty="0">
                <a:solidFill>
                  <a:srgbClr val="919292"/>
                </a:solidFill>
                <a:latin typeface="+mn-ea"/>
              </a:rPr>
              <a:t>?</a:t>
            </a:r>
            <a:r>
              <a:rPr kumimoji="1" lang="ko-KR" altLang="en-US" sz="2000" dirty="0">
                <a:solidFill>
                  <a:srgbClr val="919292"/>
                </a:solidFill>
                <a:latin typeface="+mn-ea"/>
              </a:rPr>
              <a:t> </a:t>
            </a:r>
            <a:endParaRPr kumimoji="1" lang="en-US" altLang="ko-KR" sz="2000" dirty="0">
              <a:solidFill>
                <a:srgbClr val="919292"/>
              </a:solidFill>
              <a:latin typeface="+mn-ea"/>
            </a:endParaRPr>
          </a:p>
        </p:txBody>
      </p:sp>
      <p:pic>
        <p:nvPicPr>
          <p:cNvPr id="3" name="그림 2" descr="텍스트, 그래픽 디자인, 디자인, 그래픽이(가) 표시된 사진&#10;&#10;자동 생성된 설명">
            <a:extLst>
              <a:ext uri="{FF2B5EF4-FFF2-40B4-BE49-F238E27FC236}">
                <a16:creationId xmlns:a16="http://schemas.microsoft.com/office/drawing/2014/main" id="{C7851DD6-D42E-7A42-5EA6-1A8FA64692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484" y="6194669"/>
            <a:ext cx="250904" cy="250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0738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C76353-B2E1-2CBE-A387-4599878975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485" y="486096"/>
            <a:ext cx="11326059" cy="528425"/>
          </a:xfrm>
        </p:spPr>
        <p:txBody>
          <a:bodyPr>
            <a:normAutofit/>
          </a:bodyPr>
          <a:lstStyle/>
          <a:p>
            <a:r>
              <a:rPr kumimoji="1" lang="ko-KR" altLang="en-US" sz="2800" b="1" dirty="0"/>
              <a:t>세션 목표</a:t>
            </a:r>
            <a:endParaRPr kumimoji="1" lang="ko-Kore-KR" altLang="en-US" sz="2800" b="1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C6FAA32-2892-B496-5A0D-FE5BFE14DC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962" y="6249086"/>
            <a:ext cx="2051232" cy="205947"/>
          </a:xfrm>
          <a:prstGeom prst="rect">
            <a:avLst/>
          </a:prstGeom>
        </p:spPr>
      </p:pic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9BCC23CE-EC39-80FC-8DF9-8B81CB4594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3484" y="1253331"/>
            <a:ext cx="11326058" cy="4827980"/>
          </a:xfrm>
        </p:spPr>
        <p:txBody>
          <a:bodyPr>
            <a:normAutofit/>
          </a:bodyPr>
          <a:lstStyle/>
          <a:p>
            <a:r>
              <a:rPr kumimoji="1" lang="ko-KR" altLang="en-US" sz="2000" dirty="0">
                <a:solidFill>
                  <a:srgbClr val="919292"/>
                </a:solidFill>
                <a:latin typeface="+mn-ea"/>
              </a:rPr>
              <a:t>처음하시는 분 </a:t>
            </a:r>
            <a:r>
              <a:rPr kumimoji="1" lang="en-US" altLang="ko-KR" sz="2000" dirty="0">
                <a:solidFill>
                  <a:srgbClr val="919292"/>
                </a:solidFill>
                <a:latin typeface="+mn-ea"/>
              </a:rPr>
              <a:t>:</a:t>
            </a:r>
            <a:r>
              <a:rPr kumimoji="1" lang="ko-KR" altLang="en-US" sz="2000" dirty="0">
                <a:solidFill>
                  <a:srgbClr val="919292"/>
                </a:solidFill>
                <a:latin typeface="+mn-ea"/>
              </a:rPr>
              <a:t> </a:t>
            </a:r>
            <a:endParaRPr kumimoji="1" lang="en-US" altLang="ko-KR" sz="2000" dirty="0">
              <a:solidFill>
                <a:srgbClr val="919292"/>
              </a:solidFill>
              <a:latin typeface="+mn-ea"/>
            </a:endParaRPr>
          </a:p>
          <a:p>
            <a:pPr lvl="1"/>
            <a:r>
              <a:rPr kumimoji="1" lang="ko-KR" altLang="en-US" sz="2000" dirty="0">
                <a:solidFill>
                  <a:srgbClr val="919292"/>
                </a:solidFill>
                <a:latin typeface="+mn-ea"/>
              </a:rPr>
              <a:t>스마트폰에서 파이썬 언어로 코딩 하는 것</a:t>
            </a:r>
            <a:endParaRPr kumimoji="1" lang="en-US" altLang="ko-KR" sz="2000" dirty="0">
              <a:solidFill>
                <a:srgbClr val="919292"/>
              </a:solidFill>
              <a:latin typeface="+mn-ea"/>
            </a:endParaRPr>
          </a:p>
          <a:p>
            <a:pPr marL="0" indent="0">
              <a:buNone/>
            </a:pPr>
            <a:endParaRPr kumimoji="1" lang="en-US" altLang="ko-KR" sz="2000" dirty="0">
              <a:latin typeface="+mn-ea"/>
            </a:endParaRPr>
          </a:p>
          <a:p>
            <a:r>
              <a:rPr kumimoji="1" lang="en-US" altLang="ko-KR" sz="2400" dirty="0">
                <a:latin typeface="+mn-ea"/>
              </a:rPr>
              <a:t>2~3</a:t>
            </a:r>
            <a:r>
              <a:rPr kumimoji="1" lang="ko-KR" altLang="en-US" sz="2400" dirty="0">
                <a:latin typeface="+mn-ea"/>
              </a:rPr>
              <a:t> 학년 </a:t>
            </a:r>
            <a:r>
              <a:rPr kumimoji="1" lang="en-US" altLang="ko-KR" sz="2400" dirty="0">
                <a:latin typeface="+mn-ea"/>
              </a:rPr>
              <a:t>:</a:t>
            </a:r>
          </a:p>
          <a:p>
            <a:pPr lvl="1"/>
            <a:r>
              <a:rPr kumimoji="1" lang="ko-KR" altLang="en-US" dirty="0">
                <a:latin typeface="+mn-ea"/>
              </a:rPr>
              <a:t>누구나 쉽게 스마트폰으로 </a:t>
            </a:r>
            <a:r>
              <a:rPr kumimoji="1" lang="ko-KR" altLang="en-US" dirty="0">
                <a:solidFill>
                  <a:srgbClr val="DE3127"/>
                </a:solidFill>
                <a:latin typeface="+mn-ea"/>
              </a:rPr>
              <a:t>서버</a:t>
            </a:r>
            <a:r>
              <a:rPr kumimoji="1" lang="ko-KR" altLang="en-US" dirty="0">
                <a:latin typeface="+mn-ea"/>
              </a:rPr>
              <a:t>나 임베디드 </a:t>
            </a:r>
            <a:r>
              <a:rPr kumimoji="1" lang="ko-KR" altLang="en-US" dirty="0">
                <a:solidFill>
                  <a:srgbClr val="DE3127"/>
                </a:solidFill>
                <a:latin typeface="+mn-ea"/>
              </a:rPr>
              <a:t>보드</a:t>
            </a:r>
            <a:r>
              <a:rPr kumimoji="1" lang="ko-KR" altLang="en-US" dirty="0">
                <a:latin typeface="+mn-ea"/>
              </a:rPr>
              <a:t>로 </a:t>
            </a:r>
            <a:r>
              <a:rPr kumimoji="1" lang="ko-KR" altLang="en-US" dirty="0">
                <a:solidFill>
                  <a:srgbClr val="DE3127"/>
                </a:solidFill>
                <a:latin typeface="+mn-ea"/>
              </a:rPr>
              <a:t>활용</a:t>
            </a:r>
            <a:r>
              <a:rPr kumimoji="1" lang="ko-KR" altLang="en-US" dirty="0">
                <a:latin typeface="+mn-ea"/>
              </a:rPr>
              <a:t>하는 것</a:t>
            </a:r>
            <a:endParaRPr kumimoji="1" lang="en-US" altLang="ko-KR" dirty="0">
              <a:latin typeface="+mn-ea"/>
            </a:endParaRPr>
          </a:p>
          <a:p>
            <a:pPr lvl="1"/>
            <a:endParaRPr kumimoji="1" lang="en-US" altLang="ko-KR" sz="2000" dirty="0">
              <a:solidFill>
                <a:srgbClr val="919292"/>
              </a:solidFill>
              <a:latin typeface="+mn-ea"/>
            </a:endParaRPr>
          </a:p>
          <a:p>
            <a:r>
              <a:rPr kumimoji="1" lang="en-US" altLang="ko-KR" sz="2000" dirty="0">
                <a:solidFill>
                  <a:srgbClr val="919292"/>
                </a:solidFill>
                <a:latin typeface="+mn-ea"/>
              </a:rPr>
              <a:t>4</a:t>
            </a:r>
            <a:r>
              <a:rPr kumimoji="1" lang="ko-KR" altLang="en-US" sz="2000" dirty="0">
                <a:solidFill>
                  <a:srgbClr val="919292"/>
                </a:solidFill>
                <a:latin typeface="+mn-ea"/>
              </a:rPr>
              <a:t> 학년 </a:t>
            </a:r>
            <a:r>
              <a:rPr kumimoji="1" lang="en-US" altLang="ko-KR" sz="2000" dirty="0">
                <a:solidFill>
                  <a:srgbClr val="919292"/>
                </a:solidFill>
                <a:latin typeface="+mn-ea"/>
              </a:rPr>
              <a:t>:</a:t>
            </a:r>
          </a:p>
          <a:p>
            <a:pPr lvl="1"/>
            <a:r>
              <a:rPr kumimoji="1" lang="ko-KR" altLang="en-US" sz="2000" dirty="0">
                <a:solidFill>
                  <a:srgbClr val="919292"/>
                </a:solidFill>
                <a:latin typeface="+mn-ea"/>
              </a:rPr>
              <a:t>안드로이드와 리눅스에 친숙해지는 기회를 가지는 것</a:t>
            </a:r>
            <a:endParaRPr kumimoji="1" lang="en-US" altLang="ko-KR" sz="2000" dirty="0">
              <a:solidFill>
                <a:srgbClr val="919292"/>
              </a:solidFill>
              <a:latin typeface="+mn-ea"/>
            </a:endParaRPr>
          </a:p>
          <a:p>
            <a:endParaRPr kumimoji="1" lang="en-US" altLang="ko-KR" sz="2000" dirty="0">
              <a:solidFill>
                <a:srgbClr val="919292"/>
              </a:solidFill>
              <a:latin typeface="+mn-ea"/>
            </a:endParaRPr>
          </a:p>
          <a:p>
            <a:r>
              <a:rPr kumimoji="1" lang="ko-KR" altLang="en-US" sz="2000" dirty="0">
                <a:solidFill>
                  <a:srgbClr val="919292"/>
                </a:solidFill>
                <a:latin typeface="+mn-ea"/>
              </a:rPr>
              <a:t>그 이후 </a:t>
            </a:r>
            <a:r>
              <a:rPr kumimoji="1" lang="en-US" altLang="ko-KR" sz="2000" dirty="0">
                <a:solidFill>
                  <a:srgbClr val="919292"/>
                </a:solidFill>
                <a:latin typeface="+mn-ea"/>
              </a:rPr>
              <a:t>:</a:t>
            </a:r>
          </a:p>
          <a:p>
            <a:pPr lvl="1"/>
            <a:r>
              <a:rPr kumimoji="1" lang="ko-KR" altLang="en-US" sz="2000" dirty="0">
                <a:solidFill>
                  <a:srgbClr val="919292"/>
                </a:solidFill>
                <a:latin typeface="+mn-ea"/>
              </a:rPr>
              <a:t>안드로이드의 핵심 구성은 리눅스 커널 이라는 인지하는 기회를 가지는 것</a:t>
            </a:r>
            <a:endParaRPr kumimoji="1" lang="en-US" altLang="ko-KR" sz="2000" dirty="0">
              <a:solidFill>
                <a:srgbClr val="919292"/>
              </a:solidFill>
              <a:latin typeface="+mn-ea"/>
            </a:endParaRPr>
          </a:p>
          <a:p>
            <a:pPr lvl="1"/>
            <a:r>
              <a:rPr kumimoji="1" lang="ko-KR" altLang="en-US" sz="2000" dirty="0">
                <a:solidFill>
                  <a:srgbClr val="919292"/>
                </a:solidFill>
                <a:latin typeface="+mn-ea"/>
              </a:rPr>
              <a:t>안드로이드에 </a:t>
            </a:r>
            <a:r>
              <a:rPr kumimoji="1" lang="ko-KR" altLang="en-US" sz="2000" dirty="0" err="1">
                <a:solidFill>
                  <a:srgbClr val="919292"/>
                </a:solidFill>
                <a:latin typeface="+mn-ea"/>
              </a:rPr>
              <a:t>도커와</a:t>
            </a:r>
            <a:r>
              <a:rPr kumimoji="1" lang="ko-KR" altLang="en-US" sz="2000" dirty="0">
                <a:solidFill>
                  <a:srgbClr val="919292"/>
                </a:solidFill>
                <a:latin typeface="+mn-ea"/>
              </a:rPr>
              <a:t> </a:t>
            </a:r>
            <a:r>
              <a:rPr kumimoji="1" lang="ko-KR" altLang="en-US" sz="2000" dirty="0" err="1">
                <a:solidFill>
                  <a:srgbClr val="919292"/>
                </a:solidFill>
                <a:latin typeface="+mn-ea"/>
              </a:rPr>
              <a:t>쿠버네티스가</a:t>
            </a:r>
            <a:r>
              <a:rPr kumimoji="1" lang="ko-KR" altLang="en-US" sz="2000" dirty="0">
                <a:solidFill>
                  <a:srgbClr val="919292"/>
                </a:solidFill>
                <a:latin typeface="+mn-ea"/>
              </a:rPr>
              <a:t> 가능할까</a:t>
            </a:r>
            <a:r>
              <a:rPr kumimoji="1" lang="en-US" altLang="ko-KR" sz="2000" dirty="0">
                <a:solidFill>
                  <a:srgbClr val="919292"/>
                </a:solidFill>
                <a:latin typeface="+mn-ea"/>
              </a:rPr>
              <a:t>?</a:t>
            </a:r>
            <a:r>
              <a:rPr kumimoji="1" lang="ko-KR" altLang="en-US" sz="2000" dirty="0">
                <a:solidFill>
                  <a:srgbClr val="919292"/>
                </a:solidFill>
                <a:latin typeface="+mn-ea"/>
              </a:rPr>
              <a:t> </a:t>
            </a:r>
            <a:endParaRPr kumimoji="1" lang="en-US" altLang="ko-KR" sz="2000" dirty="0">
              <a:solidFill>
                <a:srgbClr val="919292"/>
              </a:solidFill>
              <a:latin typeface="+mn-ea"/>
            </a:endParaRPr>
          </a:p>
        </p:txBody>
      </p:sp>
      <p:pic>
        <p:nvPicPr>
          <p:cNvPr id="3" name="그림 2" descr="텍스트, 그래픽 디자인, 디자인, 그래픽이(가) 표시된 사진&#10;&#10;자동 생성된 설명">
            <a:extLst>
              <a:ext uri="{FF2B5EF4-FFF2-40B4-BE49-F238E27FC236}">
                <a16:creationId xmlns:a16="http://schemas.microsoft.com/office/drawing/2014/main" id="{C7851DD6-D42E-7A42-5EA6-1A8FA64692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484" y="6194669"/>
            <a:ext cx="250904" cy="250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5522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C76353-B2E1-2CBE-A387-4599878975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485" y="486096"/>
            <a:ext cx="11326059" cy="528425"/>
          </a:xfrm>
        </p:spPr>
        <p:txBody>
          <a:bodyPr>
            <a:normAutofit/>
          </a:bodyPr>
          <a:lstStyle/>
          <a:p>
            <a:r>
              <a:rPr kumimoji="1" lang="ko-KR" altLang="en-US" sz="2800" b="1" dirty="0"/>
              <a:t>세션 목표</a:t>
            </a:r>
            <a:endParaRPr kumimoji="1" lang="ko-Kore-KR" altLang="en-US" sz="2800" b="1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C6FAA32-2892-B496-5A0D-FE5BFE14DC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962" y="6249086"/>
            <a:ext cx="2051232" cy="205947"/>
          </a:xfrm>
          <a:prstGeom prst="rect">
            <a:avLst/>
          </a:prstGeom>
        </p:spPr>
      </p:pic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9BCC23CE-EC39-80FC-8DF9-8B81CB4594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3484" y="1253331"/>
            <a:ext cx="11326058" cy="4827980"/>
          </a:xfrm>
        </p:spPr>
        <p:txBody>
          <a:bodyPr>
            <a:normAutofit/>
          </a:bodyPr>
          <a:lstStyle/>
          <a:p>
            <a:r>
              <a:rPr kumimoji="1" lang="ko-KR" altLang="en-US" sz="2000" dirty="0">
                <a:solidFill>
                  <a:srgbClr val="919292"/>
                </a:solidFill>
                <a:latin typeface="+mn-ea"/>
              </a:rPr>
              <a:t>처음하시는 분 </a:t>
            </a:r>
            <a:r>
              <a:rPr kumimoji="1" lang="en-US" altLang="ko-KR" sz="2000" dirty="0">
                <a:solidFill>
                  <a:srgbClr val="919292"/>
                </a:solidFill>
                <a:latin typeface="+mn-ea"/>
              </a:rPr>
              <a:t>:</a:t>
            </a:r>
            <a:r>
              <a:rPr kumimoji="1" lang="ko-KR" altLang="en-US" sz="2000" dirty="0">
                <a:solidFill>
                  <a:srgbClr val="919292"/>
                </a:solidFill>
                <a:latin typeface="+mn-ea"/>
              </a:rPr>
              <a:t> </a:t>
            </a:r>
            <a:endParaRPr kumimoji="1" lang="en-US" altLang="ko-KR" sz="2000" dirty="0">
              <a:solidFill>
                <a:srgbClr val="919292"/>
              </a:solidFill>
              <a:latin typeface="+mn-ea"/>
            </a:endParaRPr>
          </a:p>
          <a:p>
            <a:pPr lvl="1"/>
            <a:r>
              <a:rPr kumimoji="1" lang="ko-KR" altLang="en-US" sz="2000" dirty="0">
                <a:solidFill>
                  <a:srgbClr val="919292"/>
                </a:solidFill>
                <a:latin typeface="+mn-ea"/>
              </a:rPr>
              <a:t>스마트폰에서 파이썬 언어로 코딩 하는 것</a:t>
            </a:r>
            <a:endParaRPr kumimoji="1" lang="en-US" altLang="ko-KR" sz="2000" dirty="0">
              <a:solidFill>
                <a:srgbClr val="919292"/>
              </a:solidFill>
              <a:latin typeface="+mn-ea"/>
            </a:endParaRPr>
          </a:p>
          <a:p>
            <a:pPr marL="0" indent="0">
              <a:buNone/>
            </a:pPr>
            <a:endParaRPr kumimoji="1" lang="en-US" altLang="ko-KR" sz="2000" dirty="0">
              <a:solidFill>
                <a:srgbClr val="919292"/>
              </a:solidFill>
              <a:latin typeface="+mn-ea"/>
            </a:endParaRPr>
          </a:p>
          <a:p>
            <a:r>
              <a:rPr kumimoji="1" lang="en-US" altLang="ko-KR" sz="2000" dirty="0">
                <a:solidFill>
                  <a:srgbClr val="919292"/>
                </a:solidFill>
                <a:latin typeface="+mn-ea"/>
              </a:rPr>
              <a:t>2~3</a:t>
            </a:r>
            <a:r>
              <a:rPr kumimoji="1" lang="ko-KR" altLang="en-US" sz="2000" dirty="0">
                <a:solidFill>
                  <a:srgbClr val="919292"/>
                </a:solidFill>
                <a:latin typeface="+mn-ea"/>
              </a:rPr>
              <a:t> 학년 </a:t>
            </a:r>
            <a:r>
              <a:rPr kumimoji="1" lang="en-US" altLang="ko-KR" sz="2000" dirty="0">
                <a:solidFill>
                  <a:srgbClr val="919292"/>
                </a:solidFill>
                <a:latin typeface="+mn-ea"/>
              </a:rPr>
              <a:t>:</a:t>
            </a:r>
          </a:p>
          <a:p>
            <a:pPr lvl="1"/>
            <a:r>
              <a:rPr kumimoji="1" lang="ko-KR" altLang="en-US" sz="2000" dirty="0">
                <a:solidFill>
                  <a:srgbClr val="919292"/>
                </a:solidFill>
                <a:latin typeface="+mn-ea"/>
              </a:rPr>
              <a:t>누구나 쉽게 스마트폰으로 서버나 임베디드 보드로 활용하는 것</a:t>
            </a:r>
            <a:endParaRPr kumimoji="1" lang="en-US" altLang="ko-KR" sz="2000" dirty="0">
              <a:solidFill>
                <a:srgbClr val="919292"/>
              </a:solidFill>
              <a:latin typeface="+mn-ea"/>
            </a:endParaRPr>
          </a:p>
          <a:p>
            <a:pPr marL="0" indent="0">
              <a:buNone/>
            </a:pPr>
            <a:endParaRPr kumimoji="1" lang="en-US" altLang="ko-KR" sz="2000" dirty="0">
              <a:latin typeface="+mn-ea"/>
            </a:endParaRPr>
          </a:p>
          <a:p>
            <a:r>
              <a:rPr kumimoji="1" lang="en-US" altLang="ko-KR" sz="2400" dirty="0">
                <a:latin typeface="+mn-ea"/>
              </a:rPr>
              <a:t>4</a:t>
            </a:r>
            <a:r>
              <a:rPr kumimoji="1" lang="ko-KR" altLang="en-US" sz="2400" dirty="0">
                <a:latin typeface="+mn-ea"/>
              </a:rPr>
              <a:t> 학년 </a:t>
            </a:r>
            <a:r>
              <a:rPr kumimoji="1" lang="en-US" altLang="ko-KR" sz="2400" dirty="0">
                <a:latin typeface="+mn-ea"/>
              </a:rPr>
              <a:t>:</a:t>
            </a:r>
          </a:p>
          <a:p>
            <a:pPr lvl="1"/>
            <a:r>
              <a:rPr kumimoji="1" lang="ko-KR" altLang="en-US" dirty="0">
                <a:latin typeface="+mn-ea"/>
              </a:rPr>
              <a:t>안드로이드와 </a:t>
            </a:r>
            <a:r>
              <a:rPr kumimoji="1" lang="ko-KR" altLang="en-US" dirty="0">
                <a:solidFill>
                  <a:srgbClr val="DE3127"/>
                </a:solidFill>
                <a:latin typeface="+mn-ea"/>
              </a:rPr>
              <a:t>리눅스</a:t>
            </a:r>
            <a:r>
              <a:rPr kumimoji="1" lang="ko-KR" altLang="en-US" dirty="0">
                <a:latin typeface="+mn-ea"/>
              </a:rPr>
              <a:t>에 </a:t>
            </a:r>
            <a:r>
              <a:rPr kumimoji="1" lang="ko-KR" altLang="en-US" dirty="0">
                <a:solidFill>
                  <a:srgbClr val="DE3127"/>
                </a:solidFill>
                <a:latin typeface="+mn-ea"/>
              </a:rPr>
              <a:t>친숙</a:t>
            </a:r>
            <a:r>
              <a:rPr kumimoji="1" lang="ko-KR" altLang="en-US" dirty="0">
                <a:latin typeface="+mn-ea"/>
              </a:rPr>
              <a:t>해지는 기회를 가지는 것</a:t>
            </a:r>
            <a:endParaRPr kumimoji="1" lang="en-US" altLang="ko-KR" dirty="0">
              <a:latin typeface="+mn-ea"/>
            </a:endParaRPr>
          </a:p>
          <a:p>
            <a:endParaRPr kumimoji="1" lang="en-US" altLang="ko-KR" sz="2000" dirty="0">
              <a:solidFill>
                <a:srgbClr val="919292"/>
              </a:solidFill>
              <a:latin typeface="+mn-ea"/>
            </a:endParaRPr>
          </a:p>
          <a:p>
            <a:r>
              <a:rPr kumimoji="1" lang="ko-KR" altLang="en-US" sz="2000" dirty="0">
                <a:solidFill>
                  <a:srgbClr val="919292"/>
                </a:solidFill>
                <a:latin typeface="+mn-ea"/>
              </a:rPr>
              <a:t>그 이후 </a:t>
            </a:r>
            <a:r>
              <a:rPr kumimoji="1" lang="en-US" altLang="ko-KR" sz="2000" dirty="0">
                <a:solidFill>
                  <a:srgbClr val="919292"/>
                </a:solidFill>
                <a:latin typeface="+mn-ea"/>
              </a:rPr>
              <a:t>:</a:t>
            </a:r>
          </a:p>
          <a:p>
            <a:pPr lvl="1"/>
            <a:r>
              <a:rPr kumimoji="1" lang="ko-KR" altLang="en-US" sz="2000" dirty="0">
                <a:solidFill>
                  <a:srgbClr val="919292"/>
                </a:solidFill>
                <a:latin typeface="+mn-ea"/>
              </a:rPr>
              <a:t>안드로이드의 핵심 구성은 리눅스 커널 이라는 인지하는 기회를 가지는 것</a:t>
            </a:r>
            <a:endParaRPr kumimoji="1" lang="en-US" altLang="ko-KR" sz="2000" dirty="0">
              <a:solidFill>
                <a:srgbClr val="919292"/>
              </a:solidFill>
              <a:latin typeface="+mn-ea"/>
            </a:endParaRPr>
          </a:p>
          <a:p>
            <a:pPr lvl="1"/>
            <a:r>
              <a:rPr kumimoji="1" lang="ko-KR" altLang="en-US" sz="2000" dirty="0">
                <a:solidFill>
                  <a:srgbClr val="919292"/>
                </a:solidFill>
                <a:latin typeface="+mn-ea"/>
              </a:rPr>
              <a:t>안드로이드에 </a:t>
            </a:r>
            <a:r>
              <a:rPr kumimoji="1" lang="ko-KR" altLang="en-US" sz="2000" dirty="0" err="1">
                <a:solidFill>
                  <a:srgbClr val="919292"/>
                </a:solidFill>
                <a:latin typeface="+mn-ea"/>
              </a:rPr>
              <a:t>도커와</a:t>
            </a:r>
            <a:r>
              <a:rPr kumimoji="1" lang="ko-KR" altLang="en-US" sz="2000" dirty="0">
                <a:solidFill>
                  <a:srgbClr val="919292"/>
                </a:solidFill>
                <a:latin typeface="+mn-ea"/>
              </a:rPr>
              <a:t> </a:t>
            </a:r>
            <a:r>
              <a:rPr kumimoji="1" lang="ko-KR" altLang="en-US" sz="2000" dirty="0" err="1">
                <a:solidFill>
                  <a:srgbClr val="919292"/>
                </a:solidFill>
                <a:latin typeface="+mn-ea"/>
              </a:rPr>
              <a:t>쿠버네티스가</a:t>
            </a:r>
            <a:r>
              <a:rPr kumimoji="1" lang="ko-KR" altLang="en-US" sz="2000" dirty="0">
                <a:solidFill>
                  <a:srgbClr val="919292"/>
                </a:solidFill>
                <a:latin typeface="+mn-ea"/>
              </a:rPr>
              <a:t> 가능할까</a:t>
            </a:r>
            <a:r>
              <a:rPr kumimoji="1" lang="en-US" altLang="ko-KR" sz="2000" dirty="0">
                <a:solidFill>
                  <a:srgbClr val="919292"/>
                </a:solidFill>
                <a:latin typeface="+mn-ea"/>
              </a:rPr>
              <a:t>?</a:t>
            </a:r>
            <a:r>
              <a:rPr kumimoji="1" lang="ko-KR" altLang="en-US" sz="2000" dirty="0">
                <a:solidFill>
                  <a:srgbClr val="919292"/>
                </a:solidFill>
                <a:latin typeface="+mn-ea"/>
              </a:rPr>
              <a:t> </a:t>
            </a:r>
            <a:endParaRPr kumimoji="1" lang="en-US" altLang="ko-KR" sz="2000" dirty="0">
              <a:solidFill>
                <a:srgbClr val="919292"/>
              </a:solidFill>
              <a:latin typeface="+mn-ea"/>
            </a:endParaRPr>
          </a:p>
        </p:txBody>
      </p:sp>
      <p:pic>
        <p:nvPicPr>
          <p:cNvPr id="3" name="그림 2" descr="텍스트, 그래픽 디자인, 디자인, 그래픽이(가) 표시된 사진&#10;&#10;자동 생성된 설명">
            <a:extLst>
              <a:ext uri="{FF2B5EF4-FFF2-40B4-BE49-F238E27FC236}">
                <a16:creationId xmlns:a16="http://schemas.microsoft.com/office/drawing/2014/main" id="{C7851DD6-D42E-7A42-5EA6-1A8FA64692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484" y="6194669"/>
            <a:ext cx="250904" cy="250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2471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C76353-B2E1-2CBE-A387-4599878975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485" y="486096"/>
            <a:ext cx="11326059" cy="528425"/>
          </a:xfrm>
        </p:spPr>
        <p:txBody>
          <a:bodyPr>
            <a:normAutofit/>
          </a:bodyPr>
          <a:lstStyle/>
          <a:p>
            <a:r>
              <a:rPr kumimoji="1" lang="ko-KR" altLang="en-US" sz="2800" b="1" dirty="0"/>
              <a:t>세션 목표</a:t>
            </a:r>
            <a:endParaRPr kumimoji="1" lang="ko-Kore-KR" altLang="en-US" sz="2800" b="1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C6FAA32-2892-B496-5A0D-FE5BFE14DC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962" y="6249086"/>
            <a:ext cx="2051232" cy="205947"/>
          </a:xfrm>
          <a:prstGeom prst="rect">
            <a:avLst/>
          </a:prstGeom>
        </p:spPr>
      </p:pic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9BCC23CE-EC39-80FC-8DF9-8B81CB4594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3484" y="1253331"/>
            <a:ext cx="11326058" cy="4827980"/>
          </a:xfrm>
        </p:spPr>
        <p:txBody>
          <a:bodyPr>
            <a:normAutofit/>
          </a:bodyPr>
          <a:lstStyle/>
          <a:p>
            <a:r>
              <a:rPr kumimoji="1" lang="ko-KR" altLang="en-US" sz="2000" dirty="0">
                <a:solidFill>
                  <a:srgbClr val="919292"/>
                </a:solidFill>
                <a:latin typeface="+mn-ea"/>
              </a:rPr>
              <a:t>처음하시는 분 </a:t>
            </a:r>
            <a:r>
              <a:rPr kumimoji="1" lang="en-US" altLang="ko-KR" sz="2000" dirty="0">
                <a:solidFill>
                  <a:srgbClr val="919292"/>
                </a:solidFill>
                <a:latin typeface="+mn-ea"/>
              </a:rPr>
              <a:t>:</a:t>
            </a:r>
            <a:r>
              <a:rPr kumimoji="1" lang="ko-KR" altLang="en-US" sz="2000" dirty="0">
                <a:solidFill>
                  <a:srgbClr val="919292"/>
                </a:solidFill>
                <a:latin typeface="+mn-ea"/>
              </a:rPr>
              <a:t> </a:t>
            </a:r>
            <a:endParaRPr kumimoji="1" lang="en-US" altLang="ko-KR" sz="2000" dirty="0">
              <a:solidFill>
                <a:srgbClr val="919292"/>
              </a:solidFill>
              <a:latin typeface="+mn-ea"/>
            </a:endParaRPr>
          </a:p>
          <a:p>
            <a:pPr lvl="1"/>
            <a:r>
              <a:rPr kumimoji="1" lang="ko-KR" altLang="en-US" sz="2000" dirty="0">
                <a:solidFill>
                  <a:srgbClr val="919292"/>
                </a:solidFill>
                <a:latin typeface="+mn-ea"/>
              </a:rPr>
              <a:t>스마트폰에서 파이썬 언어로 코딩 하는 것</a:t>
            </a:r>
            <a:endParaRPr kumimoji="1" lang="en-US" altLang="ko-KR" sz="2000" dirty="0">
              <a:solidFill>
                <a:srgbClr val="919292"/>
              </a:solidFill>
              <a:latin typeface="+mn-ea"/>
            </a:endParaRPr>
          </a:p>
          <a:p>
            <a:pPr marL="0" indent="0">
              <a:buNone/>
            </a:pPr>
            <a:endParaRPr kumimoji="1" lang="en-US" altLang="ko-KR" sz="2000" dirty="0">
              <a:solidFill>
                <a:srgbClr val="919292"/>
              </a:solidFill>
              <a:latin typeface="+mn-ea"/>
            </a:endParaRPr>
          </a:p>
          <a:p>
            <a:r>
              <a:rPr kumimoji="1" lang="en-US" altLang="ko-KR" sz="2000" dirty="0">
                <a:solidFill>
                  <a:srgbClr val="919292"/>
                </a:solidFill>
                <a:latin typeface="+mn-ea"/>
              </a:rPr>
              <a:t>2~3</a:t>
            </a:r>
            <a:r>
              <a:rPr kumimoji="1" lang="ko-KR" altLang="en-US" sz="2000" dirty="0">
                <a:solidFill>
                  <a:srgbClr val="919292"/>
                </a:solidFill>
                <a:latin typeface="+mn-ea"/>
              </a:rPr>
              <a:t> 학년 </a:t>
            </a:r>
            <a:r>
              <a:rPr kumimoji="1" lang="en-US" altLang="ko-KR" sz="2000" dirty="0">
                <a:solidFill>
                  <a:srgbClr val="919292"/>
                </a:solidFill>
                <a:latin typeface="+mn-ea"/>
              </a:rPr>
              <a:t>:</a:t>
            </a:r>
          </a:p>
          <a:p>
            <a:pPr lvl="1"/>
            <a:r>
              <a:rPr kumimoji="1" lang="ko-KR" altLang="en-US" sz="2000" dirty="0">
                <a:solidFill>
                  <a:srgbClr val="919292"/>
                </a:solidFill>
                <a:latin typeface="+mn-ea"/>
              </a:rPr>
              <a:t>누구나 쉽게 스마트폰으로 서버나 임베디드 보드로 활용하는 것</a:t>
            </a:r>
            <a:endParaRPr kumimoji="1" lang="en-US" altLang="ko-KR" sz="2000" dirty="0">
              <a:solidFill>
                <a:srgbClr val="919292"/>
              </a:solidFill>
              <a:latin typeface="+mn-ea"/>
            </a:endParaRPr>
          </a:p>
          <a:p>
            <a:pPr marL="0" indent="0">
              <a:buNone/>
            </a:pPr>
            <a:endParaRPr kumimoji="1" lang="en-US" altLang="ko-KR" sz="2000" dirty="0">
              <a:solidFill>
                <a:srgbClr val="919292"/>
              </a:solidFill>
              <a:latin typeface="+mn-ea"/>
            </a:endParaRPr>
          </a:p>
          <a:p>
            <a:r>
              <a:rPr kumimoji="1" lang="en-US" altLang="ko-KR" sz="2000" dirty="0">
                <a:solidFill>
                  <a:srgbClr val="919292"/>
                </a:solidFill>
                <a:latin typeface="+mn-ea"/>
              </a:rPr>
              <a:t>4</a:t>
            </a:r>
            <a:r>
              <a:rPr kumimoji="1" lang="ko-KR" altLang="en-US" sz="2000" dirty="0">
                <a:solidFill>
                  <a:srgbClr val="919292"/>
                </a:solidFill>
                <a:latin typeface="+mn-ea"/>
              </a:rPr>
              <a:t> 학년 </a:t>
            </a:r>
            <a:r>
              <a:rPr kumimoji="1" lang="en-US" altLang="ko-KR" sz="2000" dirty="0">
                <a:solidFill>
                  <a:srgbClr val="919292"/>
                </a:solidFill>
                <a:latin typeface="+mn-ea"/>
              </a:rPr>
              <a:t>:</a:t>
            </a:r>
          </a:p>
          <a:p>
            <a:pPr lvl="1"/>
            <a:r>
              <a:rPr kumimoji="1" lang="ko-KR" altLang="en-US" sz="2000" dirty="0">
                <a:solidFill>
                  <a:srgbClr val="919292"/>
                </a:solidFill>
                <a:latin typeface="+mn-ea"/>
              </a:rPr>
              <a:t>안드로이드와 리눅스에 친숙해지는 기회를 가지는 것</a:t>
            </a:r>
            <a:endParaRPr kumimoji="1" lang="en-US" altLang="ko-KR" sz="2000" dirty="0">
              <a:solidFill>
                <a:srgbClr val="919292"/>
              </a:solidFill>
              <a:latin typeface="+mn-ea"/>
            </a:endParaRPr>
          </a:p>
          <a:p>
            <a:endParaRPr kumimoji="1" lang="en-US" altLang="ko-KR" sz="2000" dirty="0">
              <a:latin typeface="+mn-ea"/>
            </a:endParaRPr>
          </a:p>
          <a:p>
            <a:r>
              <a:rPr kumimoji="1" lang="ko-KR" altLang="en-US" sz="2400" dirty="0">
                <a:latin typeface="+mn-ea"/>
              </a:rPr>
              <a:t>그 이후 </a:t>
            </a:r>
            <a:r>
              <a:rPr kumimoji="1" lang="en-US" altLang="ko-KR" sz="2400" dirty="0">
                <a:latin typeface="+mn-ea"/>
              </a:rPr>
              <a:t>:</a:t>
            </a:r>
          </a:p>
          <a:p>
            <a:pPr lvl="1"/>
            <a:r>
              <a:rPr kumimoji="1" lang="ko-KR" altLang="en-US" dirty="0">
                <a:latin typeface="+mn-ea"/>
              </a:rPr>
              <a:t>안드로이드의 핵심 구성은 </a:t>
            </a:r>
            <a:r>
              <a:rPr kumimoji="1" lang="ko-KR" altLang="en-US" dirty="0">
                <a:solidFill>
                  <a:srgbClr val="DE3127"/>
                </a:solidFill>
                <a:latin typeface="+mn-ea"/>
              </a:rPr>
              <a:t>리눅스 커널</a:t>
            </a:r>
            <a:r>
              <a:rPr kumimoji="1" lang="ko-KR" altLang="en-US" dirty="0">
                <a:latin typeface="+mn-ea"/>
              </a:rPr>
              <a:t> 이라는 인지하는 기회를 가지는 것</a:t>
            </a:r>
            <a:endParaRPr kumimoji="1" lang="en-US" altLang="ko-KR" dirty="0">
              <a:latin typeface="+mn-ea"/>
            </a:endParaRPr>
          </a:p>
          <a:p>
            <a:pPr lvl="1"/>
            <a:r>
              <a:rPr kumimoji="1" lang="ko-KR" altLang="en-US" dirty="0">
                <a:latin typeface="+mn-ea"/>
              </a:rPr>
              <a:t>안드로이드에 </a:t>
            </a:r>
            <a:r>
              <a:rPr kumimoji="1" lang="ko-KR" altLang="en-US" dirty="0" err="1">
                <a:solidFill>
                  <a:srgbClr val="DE3127"/>
                </a:solidFill>
                <a:latin typeface="+mn-ea"/>
              </a:rPr>
              <a:t>도커</a:t>
            </a:r>
            <a:r>
              <a:rPr kumimoji="1" lang="ko-KR" altLang="en-US" dirty="0" err="1">
                <a:latin typeface="+mn-ea"/>
              </a:rPr>
              <a:t>와</a:t>
            </a:r>
            <a:r>
              <a:rPr kumimoji="1" lang="ko-KR" altLang="en-US" dirty="0">
                <a:latin typeface="+mn-ea"/>
              </a:rPr>
              <a:t> </a:t>
            </a:r>
            <a:r>
              <a:rPr kumimoji="1" lang="ko-KR" altLang="en-US" dirty="0" err="1">
                <a:solidFill>
                  <a:srgbClr val="DE3127"/>
                </a:solidFill>
                <a:latin typeface="+mn-ea"/>
              </a:rPr>
              <a:t>쿠버네티스</a:t>
            </a:r>
            <a:r>
              <a:rPr kumimoji="1" lang="ko-KR" altLang="en-US" dirty="0" err="1">
                <a:latin typeface="+mn-ea"/>
              </a:rPr>
              <a:t>가</a:t>
            </a:r>
            <a:r>
              <a:rPr kumimoji="1" lang="ko-KR" altLang="en-US" dirty="0">
                <a:latin typeface="+mn-ea"/>
              </a:rPr>
              <a:t> </a:t>
            </a:r>
            <a:r>
              <a:rPr kumimoji="1" lang="ko-KR" altLang="en-US" dirty="0">
                <a:solidFill>
                  <a:srgbClr val="DE3127"/>
                </a:solidFill>
                <a:latin typeface="+mn-ea"/>
              </a:rPr>
              <a:t>가능</a:t>
            </a:r>
            <a:r>
              <a:rPr kumimoji="1" lang="ko-KR" altLang="en-US" dirty="0">
                <a:latin typeface="+mn-ea"/>
              </a:rPr>
              <a:t>할까</a:t>
            </a:r>
            <a:r>
              <a:rPr kumimoji="1" lang="en-US" altLang="ko-KR" dirty="0">
                <a:latin typeface="+mn-ea"/>
              </a:rPr>
              <a:t>?</a:t>
            </a:r>
            <a:r>
              <a:rPr kumimoji="1" lang="ko-KR" altLang="en-US" dirty="0">
                <a:latin typeface="+mn-ea"/>
              </a:rPr>
              <a:t> </a:t>
            </a:r>
            <a:endParaRPr kumimoji="1" lang="en-US" altLang="ko-KR" dirty="0">
              <a:latin typeface="+mn-ea"/>
            </a:endParaRPr>
          </a:p>
        </p:txBody>
      </p:sp>
      <p:pic>
        <p:nvPicPr>
          <p:cNvPr id="3" name="그림 2" descr="텍스트, 그래픽 디자인, 디자인, 그래픽이(가) 표시된 사진&#10;&#10;자동 생성된 설명">
            <a:extLst>
              <a:ext uri="{FF2B5EF4-FFF2-40B4-BE49-F238E27FC236}">
                <a16:creationId xmlns:a16="http://schemas.microsoft.com/office/drawing/2014/main" id="{C7851DD6-D42E-7A42-5EA6-1A8FA64692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484" y="6194669"/>
            <a:ext cx="250904" cy="250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4205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C76353-B2E1-2CBE-A387-4599878975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485" y="486096"/>
            <a:ext cx="11326059" cy="528425"/>
          </a:xfrm>
        </p:spPr>
        <p:txBody>
          <a:bodyPr>
            <a:normAutofit/>
          </a:bodyPr>
          <a:lstStyle/>
          <a:p>
            <a:r>
              <a:rPr kumimoji="1" lang="ko-KR" altLang="en-US" sz="2800" b="1" dirty="0"/>
              <a:t>사전 지식</a:t>
            </a:r>
            <a:endParaRPr kumimoji="1" lang="ko-Kore-KR" altLang="en-US" sz="2800" b="1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C6FAA32-2892-B496-5A0D-FE5BFE14DC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962" y="6249086"/>
            <a:ext cx="2051232" cy="205947"/>
          </a:xfrm>
          <a:prstGeom prst="rect">
            <a:avLst/>
          </a:prstGeom>
        </p:spPr>
      </p:pic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9BCC23CE-EC39-80FC-8DF9-8B81CB4594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3484" y="1253331"/>
            <a:ext cx="11326058" cy="4827980"/>
          </a:xfrm>
        </p:spPr>
        <p:txBody>
          <a:bodyPr>
            <a:normAutofit/>
          </a:bodyPr>
          <a:lstStyle/>
          <a:p>
            <a:r>
              <a:rPr kumimoji="1" lang="en-US" altLang="ko-KR" sz="2000" dirty="0">
                <a:latin typeface="+mn-ea"/>
              </a:rPr>
              <a:t>Python </a:t>
            </a:r>
            <a:r>
              <a:rPr kumimoji="1" lang="ko-KR" altLang="en-US" sz="2000" dirty="0">
                <a:latin typeface="+mn-ea"/>
              </a:rPr>
              <a:t>관련 경험</a:t>
            </a:r>
            <a:endParaRPr kumimoji="1" lang="en-US" altLang="ko-KR" sz="2000" dirty="0">
              <a:latin typeface="+mn-ea"/>
            </a:endParaRPr>
          </a:p>
          <a:p>
            <a:pPr lvl="1"/>
            <a:r>
              <a:rPr kumimoji="1" lang="en-US" altLang="ko-KR" sz="2000" dirty="0">
                <a:latin typeface="+mn-ea"/>
              </a:rPr>
              <a:t>Python</a:t>
            </a:r>
            <a:r>
              <a:rPr kumimoji="1" lang="ko-KR" altLang="en-US" sz="2000" dirty="0">
                <a:latin typeface="+mn-ea"/>
              </a:rPr>
              <a:t> 에서</a:t>
            </a:r>
            <a:r>
              <a:rPr kumimoji="1" lang="en-US" altLang="ko-KR" sz="2000" dirty="0">
                <a:latin typeface="+mn-ea"/>
              </a:rPr>
              <a:t> </a:t>
            </a:r>
            <a:r>
              <a:rPr kumimoji="1" lang="en-US" altLang="ko-KR" sz="2000" dirty="0">
                <a:solidFill>
                  <a:srgbClr val="DE3127"/>
                </a:solidFill>
                <a:latin typeface="+mn-ea"/>
              </a:rPr>
              <a:t>print(“Hello, World!”)</a:t>
            </a:r>
            <a:r>
              <a:rPr kumimoji="1" lang="ko-KR" altLang="en-US" sz="2000" dirty="0">
                <a:solidFill>
                  <a:srgbClr val="DE3127"/>
                </a:solidFill>
                <a:latin typeface="+mn-ea"/>
              </a:rPr>
              <a:t> </a:t>
            </a:r>
            <a:r>
              <a:rPr kumimoji="1" lang="ko-KR" altLang="en-US" sz="2000" dirty="0">
                <a:latin typeface="+mn-ea"/>
              </a:rPr>
              <a:t>출력 경험자</a:t>
            </a:r>
            <a:endParaRPr kumimoji="1" lang="en-US" altLang="ko-KR" sz="2000" dirty="0">
              <a:latin typeface="+mn-ea"/>
            </a:endParaRPr>
          </a:p>
          <a:p>
            <a:endParaRPr kumimoji="1" lang="en-US" altLang="ko-KR" sz="2000" dirty="0">
              <a:latin typeface="+mn-ea"/>
            </a:endParaRPr>
          </a:p>
          <a:p>
            <a:r>
              <a:rPr kumimoji="1" lang="ko-KR" altLang="en-US" sz="2000" dirty="0">
                <a:latin typeface="+mn-ea"/>
              </a:rPr>
              <a:t>대학교 </a:t>
            </a:r>
            <a:r>
              <a:rPr kumimoji="1" lang="en-US" altLang="ko-KR" sz="2000" dirty="0">
                <a:latin typeface="+mn-ea"/>
              </a:rPr>
              <a:t>1</a:t>
            </a:r>
            <a:r>
              <a:rPr kumimoji="1" lang="ko-KR" altLang="en-US" sz="2000" dirty="0">
                <a:latin typeface="+mn-ea"/>
              </a:rPr>
              <a:t>학년 수준의 컴퓨터 개론</a:t>
            </a:r>
            <a:endParaRPr kumimoji="1" lang="en-US" altLang="ko-KR" sz="2000" dirty="0">
              <a:latin typeface="+mn-ea"/>
            </a:endParaRPr>
          </a:p>
          <a:p>
            <a:pPr lvl="1"/>
            <a:r>
              <a:rPr kumimoji="1" lang="ko-KR" altLang="en-US" sz="2000" dirty="0">
                <a:latin typeface="+mn-ea"/>
              </a:rPr>
              <a:t>윈도우와 리눅스</a:t>
            </a:r>
            <a:r>
              <a:rPr kumimoji="1" lang="en-US" altLang="ko-KR" sz="2000" dirty="0">
                <a:latin typeface="+mn-ea"/>
              </a:rPr>
              <a:t>,</a:t>
            </a:r>
            <a:r>
              <a:rPr kumimoji="1" lang="ko-KR" altLang="en-US" sz="2000" dirty="0">
                <a:latin typeface="+mn-ea"/>
              </a:rPr>
              <a:t> 안드로이드에 대해 </a:t>
            </a:r>
            <a:r>
              <a:rPr kumimoji="1" lang="ko-KR" altLang="en-US" sz="2000" dirty="0">
                <a:solidFill>
                  <a:srgbClr val="DE3127"/>
                </a:solidFill>
                <a:latin typeface="+mn-ea"/>
              </a:rPr>
              <a:t>들어 본적</a:t>
            </a:r>
            <a:r>
              <a:rPr kumimoji="1" lang="ko-KR" altLang="en-US" sz="2000" dirty="0">
                <a:latin typeface="+mn-ea"/>
              </a:rPr>
              <a:t>이 있는 정도</a:t>
            </a:r>
            <a:endParaRPr kumimoji="1" lang="en-US" altLang="ko-KR" sz="2000" dirty="0">
              <a:latin typeface="+mn-ea"/>
            </a:endParaRPr>
          </a:p>
          <a:p>
            <a:pPr lvl="1"/>
            <a:r>
              <a:rPr kumimoji="1" lang="ko-KR" altLang="en-US" sz="2000" dirty="0">
                <a:latin typeface="+mn-ea"/>
              </a:rPr>
              <a:t>안드로이드는 리눅스 기반이다</a:t>
            </a:r>
            <a:r>
              <a:rPr kumimoji="1" lang="en-US" altLang="ko-KR" sz="2000" dirty="0">
                <a:latin typeface="+mn-ea"/>
              </a:rPr>
              <a:t>!</a:t>
            </a:r>
          </a:p>
        </p:txBody>
      </p:sp>
      <p:pic>
        <p:nvPicPr>
          <p:cNvPr id="3" name="그림 2" descr="텍스트, 그래픽 디자인, 디자인, 그래픽이(가) 표시된 사진&#10;&#10;자동 생성된 설명">
            <a:extLst>
              <a:ext uri="{FF2B5EF4-FFF2-40B4-BE49-F238E27FC236}">
                <a16:creationId xmlns:a16="http://schemas.microsoft.com/office/drawing/2014/main" id="{C7851DD6-D42E-7A42-5EA6-1A8FA64692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484" y="6194669"/>
            <a:ext cx="250904" cy="250904"/>
          </a:xfrm>
          <a:prstGeom prst="rect">
            <a:avLst/>
          </a:prstGeom>
        </p:spPr>
      </p:pic>
      <p:sp>
        <p:nvSpPr>
          <p:cNvPr id="4" name="AutoShape 4" descr="Python Vector SVG Icon - SVG Repo">
            <a:extLst>
              <a:ext uri="{FF2B5EF4-FFF2-40B4-BE49-F238E27FC236}">
                <a16:creationId xmlns:a16="http://schemas.microsoft.com/office/drawing/2014/main" id="{42B33A78-27B7-1BE9-610E-AF424191164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6248400" cy="624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KR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82CBD9F2-6837-2E28-245C-6410AA5DC4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14740" y="2040681"/>
            <a:ext cx="5362862" cy="5362862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E0DEEE68-2481-8B5A-14D6-DB2325825EE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067800" y="3267169"/>
            <a:ext cx="2814142" cy="2814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6373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C76353-B2E1-2CBE-A387-4599878975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485" y="486096"/>
            <a:ext cx="11326059" cy="528425"/>
          </a:xfrm>
        </p:spPr>
        <p:txBody>
          <a:bodyPr>
            <a:normAutofit/>
          </a:bodyPr>
          <a:lstStyle/>
          <a:p>
            <a:r>
              <a:rPr kumimoji="1" lang="ko-KR" altLang="en-US" sz="2800" b="1" dirty="0"/>
              <a:t>다루지 않는 내용</a:t>
            </a:r>
            <a:endParaRPr kumimoji="1" lang="ko-Kore-KR" altLang="en-US" sz="2800" b="1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C6FAA32-2892-B496-5A0D-FE5BFE14DC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962" y="6249086"/>
            <a:ext cx="2051232" cy="205947"/>
          </a:xfrm>
          <a:prstGeom prst="rect">
            <a:avLst/>
          </a:prstGeom>
        </p:spPr>
      </p:pic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9BCC23CE-EC39-80FC-8DF9-8B81CB4594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3484" y="1253331"/>
            <a:ext cx="11326058" cy="4827980"/>
          </a:xfrm>
        </p:spPr>
        <p:txBody>
          <a:bodyPr>
            <a:normAutofit/>
          </a:bodyPr>
          <a:lstStyle/>
          <a:p>
            <a:r>
              <a:rPr kumimoji="1" lang="en-US" altLang="ko-KR" sz="2000" dirty="0">
                <a:latin typeface="+mn-ea"/>
              </a:rPr>
              <a:t>Python</a:t>
            </a:r>
            <a:r>
              <a:rPr kumimoji="1" lang="ko-KR" altLang="en-US" sz="2000" dirty="0">
                <a:latin typeface="+mn-ea"/>
              </a:rPr>
              <a:t>을 제외한 다른 언어의 개발 방법론</a:t>
            </a:r>
            <a:endParaRPr kumimoji="1" lang="en-US" altLang="ko-KR" sz="2000" dirty="0">
              <a:latin typeface="+mn-ea"/>
            </a:endParaRPr>
          </a:p>
          <a:p>
            <a:pPr lvl="1"/>
            <a:r>
              <a:rPr kumimoji="1" lang="en-US" altLang="ko-KR" sz="2000" dirty="0">
                <a:latin typeface="+mn-ea"/>
              </a:rPr>
              <a:t>ex)</a:t>
            </a:r>
            <a:r>
              <a:rPr kumimoji="1" lang="ko-KR" altLang="en-US" sz="2000" dirty="0">
                <a:latin typeface="+mn-ea"/>
              </a:rPr>
              <a:t> </a:t>
            </a:r>
            <a:r>
              <a:rPr kumimoji="1" lang="en-US" altLang="ko-KR" sz="2000" dirty="0">
                <a:latin typeface="+mn-ea"/>
              </a:rPr>
              <a:t>JAVA, C++ </a:t>
            </a:r>
            <a:r>
              <a:rPr kumimoji="1" lang="ko-KR" altLang="en-US" sz="2000" dirty="0">
                <a:solidFill>
                  <a:srgbClr val="DE3127"/>
                </a:solidFill>
                <a:latin typeface="+mn-ea"/>
              </a:rPr>
              <a:t>개발 환경 </a:t>
            </a:r>
            <a:r>
              <a:rPr kumimoji="1" lang="ko-KR" altLang="en-US" sz="2000" dirty="0">
                <a:latin typeface="+mn-ea"/>
              </a:rPr>
              <a:t>세팅</a:t>
            </a:r>
            <a:endParaRPr kumimoji="1" lang="en-US" altLang="ko-KR" sz="2000" dirty="0">
              <a:latin typeface="+mn-ea"/>
            </a:endParaRPr>
          </a:p>
          <a:p>
            <a:endParaRPr kumimoji="1" lang="en-US" altLang="ko-KR" sz="2000" dirty="0">
              <a:latin typeface="+mn-ea"/>
            </a:endParaRPr>
          </a:p>
          <a:p>
            <a:r>
              <a:rPr kumimoji="1" lang="ko-KR" altLang="en-US" sz="2000" dirty="0">
                <a:latin typeface="+mn-ea"/>
              </a:rPr>
              <a:t>리눅스와 안드로이드 환경에 대한 깊은 내용</a:t>
            </a:r>
            <a:endParaRPr kumimoji="1" lang="en-US" altLang="ko-KR" sz="2000" dirty="0">
              <a:latin typeface="+mn-ea"/>
            </a:endParaRPr>
          </a:p>
          <a:p>
            <a:pPr lvl="1"/>
            <a:r>
              <a:rPr kumimoji="1" lang="en-US" altLang="ko-KR" sz="2000" dirty="0">
                <a:latin typeface="+mn-ea"/>
              </a:rPr>
              <a:t>ex)</a:t>
            </a:r>
            <a:r>
              <a:rPr kumimoji="1" lang="ko-KR" altLang="en-US" sz="2000" dirty="0">
                <a:latin typeface="+mn-ea"/>
              </a:rPr>
              <a:t> 내부 동작 원리에 대한 </a:t>
            </a:r>
            <a:r>
              <a:rPr kumimoji="1" lang="ko-KR" altLang="en-US" sz="2000" dirty="0">
                <a:solidFill>
                  <a:srgbClr val="DE3127"/>
                </a:solidFill>
                <a:latin typeface="+mn-ea"/>
              </a:rPr>
              <a:t>분석</a:t>
            </a:r>
            <a:r>
              <a:rPr kumimoji="1" lang="ko-KR" altLang="en-US" sz="2000" dirty="0">
                <a:latin typeface="+mn-ea"/>
              </a:rPr>
              <a:t>과 </a:t>
            </a:r>
            <a:r>
              <a:rPr kumimoji="1" lang="ko-KR" altLang="en-US" sz="2000" dirty="0">
                <a:solidFill>
                  <a:srgbClr val="DE3127"/>
                </a:solidFill>
                <a:latin typeface="+mn-ea"/>
              </a:rPr>
              <a:t>탐구</a:t>
            </a:r>
            <a:endParaRPr kumimoji="1" lang="en-US" altLang="ko-KR" sz="2000" dirty="0">
              <a:solidFill>
                <a:srgbClr val="DE3127"/>
              </a:solidFill>
              <a:latin typeface="+mn-ea"/>
            </a:endParaRPr>
          </a:p>
          <a:p>
            <a:endParaRPr kumimoji="1" lang="en-US" altLang="ko-KR" sz="2000" dirty="0">
              <a:latin typeface="+mn-ea"/>
            </a:endParaRPr>
          </a:p>
          <a:p>
            <a:r>
              <a:rPr kumimoji="1" lang="ko-KR" altLang="en-US" sz="2000" dirty="0">
                <a:latin typeface="+mn-ea"/>
              </a:rPr>
              <a:t>하드웨어 제어 관련 내용</a:t>
            </a:r>
            <a:endParaRPr kumimoji="1" lang="en-US" altLang="ko-KR" sz="2000" dirty="0">
              <a:latin typeface="+mn-ea"/>
            </a:endParaRPr>
          </a:p>
          <a:p>
            <a:pPr lvl="1"/>
            <a:r>
              <a:rPr kumimoji="1" lang="en-US" altLang="ko-KR" sz="2000" dirty="0">
                <a:latin typeface="+mn-ea"/>
              </a:rPr>
              <a:t>ex)</a:t>
            </a:r>
            <a:r>
              <a:rPr kumimoji="1" lang="ko-KR" altLang="en-US" sz="2000" dirty="0">
                <a:latin typeface="+mn-ea"/>
              </a:rPr>
              <a:t> </a:t>
            </a:r>
            <a:r>
              <a:rPr kumimoji="1" lang="en-US" altLang="ko-KR" sz="2000" dirty="0">
                <a:latin typeface="+mn-ea"/>
              </a:rPr>
              <a:t>GPIO </a:t>
            </a:r>
            <a:r>
              <a:rPr kumimoji="1" lang="ko-KR" altLang="en-US" sz="2000" dirty="0">
                <a:latin typeface="+mn-ea"/>
              </a:rPr>
              <a:t>통신</a:t>
            </a:r>
            <a:r>
              <a:rPr kumimoji="1" lang="en-US" altLang="ko-KR" sz="2000" dirty="0">
                <a:latin typeface="+mn-ea"/>
              </a:rPr>
              <a:t>,</a:t>
            </a:r>
            <a:r>
              <a:rPr kumimoji="1" lang="ko-KR" altLang="en-US" sz="2000" dirty="0">
                <a:latin typeface="+mn-ea"/>
              </a:rPr>
              <a:t> </a:t>
            </a:r>
            <a:r>
              <a:rPr kumimoji="1" lang="en-US" altLang="ko-KR" sz="2000" dirty="0">
                <a:latin typeface="+mn-ea"/>
              </a:rPr>
              <a:t>CPU, GPU </a:t>
            </a:r>
            <a:r>
              <a:rPr kumimoji="1" lang="ko-KR" altLang="en-US" sz="2000" dirty="0">
                <a:latin typeface="+mn-ea"/>
              </a:rPr>
              <a:t>또는 </a:t>
            </a:r>
            <a:r>
              <a:rPr kumimoji="1" lang="en-US" altLang="ko-KR" sz="2000" dirty="0">
                <a:latin typeface="+mn-ea"/>
              </a:rPr>
              <a:t>NPU</a:t>
            </a:r>
            <a:r>
              <a:rPr kumimoji="1" lang="ko-KR" altLang="en-US" sz="2000" dirty="0">
                <a:latin typeface="+mn-ea"/>
              </a:rPr>
              <a:t> 제어</a:t>
            </a:r>
            <a:endParaRPr kumimoji="1" lang="en-US" altLang="ko-KR" sz="2000" dirty="0">
              <a:latin typeface="+mn-ea"/>
            </a:endParaRPr>
          </a:p>
          <a:p>
            <a:endParaRPr kumimoji="1" lang="en-US" altLang="ko-KR" sz="2000" dirty="0">
              <a:latin typeface="+mn-ea"/>
            </a:endParaRPr>
          </a:p>
          <a:p>
            <a:r>
              <a:rPr kumimoji="1" lang="ko-KR" altLang="en-US" sz="2000" dirty="0">
                <a:latin typeface="+mn-ea"/>
              </a:rPr>
              <a:t>스마트폰의 </a:t>
            </a:r>
            <a:r>
              <a:rPr kumimoji="1" lang="ko-KR" altLang="en-US" sz="2000" dirty="0" err="1">
                <a:latin typeface="+mn-ea"/>
              </a:rPr>
              <a:t>루팅과</a:t>
            </a:r>
            <a:r>
              <a:rPr kumimoji="1" lang="ko-KR" altLang="en-US" sz="2000" dirty="0">
                <a:latin typeface="+mn-ea"/>
              </a:rPr>
              <a:t> 관련된 내용</a:t>
            </a:r>
            <a:endParaRPr kumimoji="1" lang="en-US" altLang="ko-KR" sz="2000" dirty="0">
              <a:latin typeface="+mn-ea"/>
            </a:endParaRPr>
          </a:p>
          <a:p>
            <a:pPr lvl="1"/>
            <a:r>
              <a:rPr kumimoji="1" lang="en-US" altLang="ko-KR" sz="2000" dirty="0">
                <a:latin typeface="+mn-ea"/>
              </a:rPr>
              <a:t>DVFS,</a:t>
            </a:r>
            <a:r>
              <a:rPr kumimoji="1" lang="ko-KR" altLang="en-US" sz="2000" dirty="0">
                <a:latin typeface="+mn-ea"/>
              </a:rPr>
              <a:t> </a:t>
            </a:r>
            <a:r>
              <a:rPr kumimoji="1" lang="en-US" altLang="ko-KR" sz="2000" dirty="0">
                <a:latin typeface="+mn-ea"/>
              </a:rPr>
              <a:t>I/O</a:t>
            </a:r>
            <a:r>
              <a:rPr kumimoji="1" lang="ko-KR" altLang="en-US" sz="2000" dirty="0">
                <a:latin typeface="+mn-ea"/>
              </a:rPr>
              <a:t> 제어</a:t>
            </a:r>
            <a:r>
              <a:rPr kumimoji="1" lang="en-US" altLang="ko-KR" sz="2000" dirty="0">
                <a:latin typeface="+mn-ea"/>
              </a:rPr>
              <a:t>,</a:t>
            </a:r>
            <a:r>
              <a:rPr kumimoji="1" lang="ko-KR" altLang="en-US" sz="2000" dirty="0">
                <a:latin typeface="+mn-ea"/>
              </a:rPr>
              <a:t> </a:t>
            </a:r>
            <a:r>
              <a:rPr kumimoji="1" lang="en-US" altLang="ko-KR" sz="2000" dirty="0">
                <a:latin typeface="+mn-ea"/>
              </a:rPr>
              <a:t>DMA, </a:t>
            </a:r>
            <a:r>
              <a:rPr kumimoji="1" lang="ko-KR" altLang="en-US" sz="2000" dirty="0">
                <a:latin typeface="+mn-ea"/>
              </a:rPr>
              <a:t>기타 등등 </a:t>
            </a:r>
            <a:r>
              <a:rPr kumimoji="1" lang="en-US" altLang="ko-KR" sz="2000" dirty="0">
                <a:latin typeface="+mn-ea"/>
              </a:rPr>
              <a:t>…</a:t>
            </a:r>
            <a:r>
              <a:rPr kumimoji="1" lang="ko-KR" altLang="en-US" sz="2000" dirty="0">
                <a:latin typeface="+mn-ea"/>
              </a:rPr>
              <a:t> </a:t>
            </a:r>
            <a:endParaRPr kumimoji="1" lang="en-US" altLang="ko-KR" sz="2000" dirty="0">
              <a:latin typeface="+mn-ea"/>
            </a:endParaRPr>
          </a:p>
        </p:txBody>
      </p:sp>
      <p:pic>
        <p:nvPicPr>
          <p:cNvPr id="3" name="그림 2" descr="텍스트, 그래픽 디자인, 디자인, 그래픽이(가) 표시된 사진&#10;&#10;자동 생성된 설명">
            <a:extLst>
              <a:ext uri="{FF2B5EF4-FFF2-40B4-BE49-F238E27FC236}">
                <a16:creationId xmlns:a16="http://schemas.microsoft.com/office/drawing/2014/main" id="{C7851DD6-D42E-7A42-5EA6-1A8FA64692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484" y="6194669"/>
            <a:ext cx="250904" cy="250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1883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4EEA9E-5BD7-6A6D-7892-89143A1195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C38799D7-D70C-1B1A-B7C7-B8F3708CAB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962" y="6249086"/>
            <a:ext cx="2051232" cy="205947"/>
          </a:xfrm>
          <a:prstGeom prst="rect">
            <a:avLst/>
          </a:prstGeom>
        </p:spPr>
      </p:pic>
      <p:pic>
        <p:nvPicPr>
          <p:cNvPr id="3" name="그림 2" descr="텍스트, 그래픽 디자인, 디자인, 그래픽이(가) 표시된 사진&#10;&#10;자동 생성된 설명">
            <a:extLst>
              <a:ext uri="{FF2B5EF4-FFF2-40B4-BE49-F238E27FC236}">
                <a16:creationId xmlns:a16="http://schemas.microsoft.com/office/drawing/2014/main" id="{F3697CFB-4544-A96D-7E30-38C0C68B0A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484" y="6194669"/>
            <a:ext cx="250904" cy="25090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0AD6A01-0199-D9B9-9EC8-B2770E3401E0}"/>
              </a:ext>
            </a:extLst>
          </p:cNvPr>
          <p:cNvSpPr txBox="1"/>
          <p:nvPr/>
        </p:nvSpPr>
        <p:spPr>
          <a:xfrm>
            <a:off x="1585431" y="2413394"/>
            <a:ext cx="902113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3600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 </a:t>
            </a:r>
            <a:r>
              <a:rPr kumimoji="1" lang="en-US" altLang="ko-KR" sz="3600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!!</a:t>
            </a:r>
            <a:r>
              <a:rPr kumimoji="1" lang="ko-KR" altLang="en-US" sz="3600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 </a:t>
            </a:r>
            <a:r>
              <a:rPr kumimoji="1" lang="ko-KR" altLang="en-US" sz="5400" b="1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스마트폰</a:t>
            </a:r>
            <a:r>
              <a:rPr kumimoji="1" lang="en-US" altLang="ko-KR" sz="5400" b="1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;</a:t>
            </a:r>
            <a:r>
              <a:rPr kumimoji="1" lang="ko-KR" altLang="en-US" sz="5400" b="1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 너는 누구냐</a:t>
            </a:r>
            <a:r>
              <a:rPr kumimoji="1" lang="ko-KR" altLang="en-US" sz="3600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 </a:t>
            </a:r>
            <a:r>
              <a:rPr kumimoji="1" lang="en-US" altLang="ko-KR" sz="3600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!!</a:t>
            </a:r>
            <a:endParaRPr lang="ko-KR" altLang="en-US" sz="3600" dirty="0">
              <a:solidFill>
                <a:schemeClr val="tx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02220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427CEF-700D-6ED8-C486-FFC78D2980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0D7224-A469-8504-2258-500C30924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485" y="486096"/>
            <a:ext cx="11326059" cy="528425"/>
          </a:xfrm>
        </p:spPr>
        <p:txBody>
          <a:bodyPr>
            <a:normAutofit/>
          </a:bodyPr>
          <a:lstStyle/>
          <a:p>
            <a:r>
              <a:rPr kumimoji="1" lang="ko-KR" altLang="en-US" sz="2800" b="1" dirty="0"/>
              <a:t>어떤 차이가 있을까</a:t>
            </a:r>
            <a:r>
              <a:rPr kumimoji="1" lang="en-US" altLang="ko-KR" sz="2800" b="1" dirty="0"/>
              <a:t>?</a:t>
            </a:r>
            <a:endParaRPr kumimoji="1" lang="ko-Kore-KR" altLang="en-US" sz="2800" b="1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71C999D-F60C-A52A-F59C-216F8392CB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962" y="6249086"/>
            <a:ext cx="2051232" cy="205947"/>
          </a:xfrm>
          <a:prstGeom prst="rect">
            <a:avLst/>
          </a:prstGeom>
        </p:spPr>
      </p:pic>
      <p:pic>
        <p:nvPicPr>
          <p:cNvPr id="3" name="그림 2" descr="텍스트, 그래픽 디자인, 디자인, 그래픽이(가) 표시된 사진&#10;&#10;자동 생성된 설명">
            <a:extLst>
              <a:ext uri="{FF2B5EF4-FFF2-40B4-BE49-F238E27FC236}">
                <a16:creationId xmlns:a16="http://schemas.microsoft.com/office/drawing/2014/main" id="{6DF3E23B-F2ED-4832-FDEF-6378AC2CD2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484" y="6194669"/>
            <a:ext cx="250904" cy="250904"/>
          </a:xfrm>
          <a:prstGeom prst="rect">
            <a:avLst/>
          </a:prstGeom>
        </p:spPr>
      </p:pic>
      <p:pic>
        <p:nvPicPr>
          <p:cNvPr id="1028" name="Picture 4" descr="ProArt Z690-CREATOR WIFI｜메인보드｜ASUS 한국">
            <a:extLst>
              <a:ext uri="{FF2B5EF4-FFF2-40B4-BE49-F238E27FC236}">
                <a16:creationId xmlns:a16="http://schemas.microsoft.com/office/drawing/2014/main" id="{5236D70D-2CB1-C099-A43F-923AE0969D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82292" y="1485934"/>
            <a:ext cx="4291739" cy="4291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테크홀릭 모바일 사이트, 맥북프로 레티나 완벽 분해기">
            <a:extLst>
              <a:ext uri="{FF2B5EF4-FFF2-40B4-BE49-F238E27FC236}">
                <a16:creationId xmlns:a16="http://schemas.microsoft.com/office/drawing/2014/main" id="{18A692EC-F4A3-CA57-C613-5E7FE79D68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4247" y="2394486"/>
            <a:ext cx="4240509" cy="3180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close-up of a computer chip&#10;&#10;Description automatically generated">
            <a:extLst>
              <a:ext uri="{FF2B5EF4-FFF2-40B4-BE49-F238E27FC236}">
                <a16:creationId xmlns:a16="http://schemas.microsoft.com/office/drawing/2014/main" id="{F3FCF7CE-8985-846C-C8B4-0E21D58387F4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14245" r="14762"/>
          <a:stretch/>
        </p:blipFill>
        <p:spPr>
          <a:xfrm>
            <a:off x="7967210" y="3318516"/>
            <a:ext cx="3635433" cy="2876153"/>
          </a:xfrm>
          <a:prstGeom prst="rect">
            <a:avLst/>
          </a:prstGeom>
        </p:spPr>
      </p:pic>
      <p:pic>
        <p:nvPicPr>
          <p:cNvPr id="1032" name="Picture 8" descr="첫 번째 Galaxy Z Flip 3 분해 과정은 다른 내부 부품 중에서 흑연 패드의 사용을 보여줍니다. &gt; 모바일 뉴스 | 퀘이사존  QUASARZONE">
            <a:extLst>
              <a:ext uri="{FF2B5EF4-FFF2-40B4-BE49-F238E27FC236}">
                <a16:creationId xmlns:a16="http://schemas.microsoft.com/office/drawing/2014/main" id="{158F9BC7-715E-86A7-CF81-9FB863B5A7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81" t="16779" r="11673" b="16779"/>
          <a:stretch/>
        </p:blipFill>
        <p:spPr bwMode="auto">
          <a:xfrm>
            <a:off x="7781340" y="1013158"/>
            <a:ext cx="4007175" cy="1887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21954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84135D-D25B-4A04-8941-D81E9981D4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876CD3-3F7B-92E4-0BB8-B1AA3BA2E0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485" y="486096"/>
            <a:ext cx="11326059" cy="528425"/>
          </a:xfrm>
        </p:spPr>
        <p:txBody>
          <a:bodyPr>
            <a:normAutofit/>
          </a:bodyPr>
          <a:lstStyle/>
          <a:p>
            <a:r>
              <a:rPr kumimoji="1" lang="ko-KR" altLang="en-US" sz="2800" b="1" dirty="0"/>
              <a:t>스마트폰은 무엇인가</a:t>
            </a:r>
            <a:r>
              <a:rPr kumimoji="1" lang="en-US" altLang="ko-KR" sz="2800" b="1" dirty="0"/>
              <a:t>?</a:t>
            </a:r>
            <a:endParaRPr kumimoji="1" lang="ko-Kore-KR" altLang="en-US" sz="2800" b="1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2CD290C-A4C2-9F43-3233-A88EDFEB88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962" y="6249086"/>
            <a:ext cx="2051232" cy="205947"/>
          </a:xfrm>
          <a:prstGeom prst="rect">
            <a:avLst/>
          </a:prstGeom>
        </p:spPr>
      </p:pic>
      <p:pic>
        <p:nvPicPr>
          <p:cNvPr id="3" name="그림 2" descr="텍스트, 그래픽 디자인, 디자인, 그래픽이(가) 표시된 사진&#10;&#10;자동 생성된 설명">
            <a:extLst>
              <a:ext uri="{FF2B5EF4-FFF2-40B4-BE49-F238E27FC236}">
                <a16:creationId xmlns:a16="http://schemas.microsoft.com/office/drawing/2014/main" id="{316E9E15-40E3-46D8-69EA-6413591A41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484" y="6194669"/>
            <a:ext cx="250904" cy="250904"/>
          </a:xfrm>
          <a:prstGeom prst="rect">
            <a:avLst/>
          </a:prstGeom>
        </p:spPr>
      </p:pic>
      <p:pic>
        <p:nvPicPr>
          <p:cNvPr id="5" name="Picture 4" descr="ProArt Z690-CREATOR WIFI｜메인보드｜ASUS 한국">
            <a:extLst>
              <a:ext uri="{FF2B5EF4-FFF2-40B4-BE49-F238E27FC236}">
                <a16:creationId xmlns:a16="http://schemas.microsoft.com/office/drawing/2014/main" id="{5CC6F562-EF7C-B016-29F9-B25644E8FC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400" y="3271471"/>
            <a:ext cx="2660543" cy="2660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79233569-F83B-C68A-60F1-00716225287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28488" y="996257"/>
            <a:ext cx="1673774" cy="167377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B57D156-E3D0-C67D-173B-2014D88DB0D9}"/>
              </a:ext>
            </a:extLst>
          </p:cNvPr>
          <p:cNvSpPr txBox="1"/>
          <p:nvPr/>
        </p:nvSpPr>
        <p:spPr>
          <a:xfrm>
            <a:off x="4013888" y="205040"/>
            <a:ext cx="3013967" cy="64479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1300" dirty="0"/>
              <a:t>=</a:t>
            </a:r>
            <a:endParaRPr lang="en-KR" sz="41300" dirty="0"/>
          </a:p>
        </p:txBody>
      </p:sp>
      <p:pic>
        <p:nvPicPr>
          <p:cNvPr id="2052" name="Picture 4" descr="Samsung Galaxy S24 5G AI Smartphone (Amber Yellow, 8GB, 256GB Storage) :  Amazon.in: Electronics">
            <a:extLst>
              <a:ext uri="{FF2B5EF4-FFF2-40B4-BE49-F238E27FC236}">
                <a16:creationId xmlns:a16="http://schemas.microsoft.com/office/drawing/2014/main" id="{1D9BD02B-1907-1D80-543C-58C05BA7CB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70469" y1="19648" x2="71055" y2="77539"/>
                        <a14:foregroundMark x1="71055" y1="77539" x2="75547" y2="69609"/>
                        <a14:foregroundMark x1="75547" y1="69609" x2="75586" y2="51914"/>
                        <a14:foregroundMark x1="75586" y1="51914" x2="78047" y2="64258"/>
                        <a14:foregroundMark x1="78047" y1="64258" x2="76211" y2="55352"/>
                        <a14:foregroundMark x1="76211" y1="55352" x2="72773" y2="63477"/>
                        <a14:foregroundMark x1="72773" y1="63477" x2="70391" y2="49023"/>
                        <a14:foregroundMark x1="70391" y1="49023" x2="71016" y2="63477"/>
                        <a14:foregroundMark x1="71016" y1="63477" x2="71133" y2="30977"/>
                        <a14:foregroundMark x1="71133" y1="30977" x2="70586" y2="72813"/>
                        <a14:foregroundMark x1="70586" y1="72813" x2="71953" y2="54609"/>
                        <a14:foregroundMark x1="71953" y1="54609" x2="71484" y2="67422"/>
                        <a14:foregroundMark x1="71484" y1="67422" x2="74844" y2="31172"/>
                        <a14:foregroundMark x1="74844" y1="31172" x2="68008" y2="19219"/>
                        <a14:foregroundMark x1="68008" y1="19219" x2="75273" y2="28555"/>
                        <a14:foregroundMark x1="75273" y1="28555" x2="71992" y2="18906"/>
                        <a14:foregroundMark x1="71992" y1="18906" x2="73711" y2="18359"/>
                        <a14:foregroundMark x1="64727" y1="73164" x2="68086" y2="80742"/>
                        <a14:foregroundMark x1="68086" y1="80742" x2="76719" y2="74727"/>
                        <a14:foregroundMark x1="76719" y1="74727" x2="64180" y2="7675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5744" y="2761524"/>
            <a:ext cx="3247768" cy="3247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갤럭시워치6 40mm">
            <a:extLst>
              <a:ext uri="{FF2B5EF4-FFF2-40B4-BE49-F238E27FC236}">
                <a16:creationId xmlns:a16="http://schemas.microsoft.com/office/drawing/2014/main" id="{C2ACCBD4-3375-993E-0BA0-43A14A7889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7820" b="92299" l="5067" r="90000">
                        <a14:foregroundMark x1="10133" y1="37559" x2="14133" y2="38033"/>
                        <a14:foregroundMark x1="14133" y1="38033" x2="7667" y2="49289"/>
                        <a14:foregroundMark x1="7667" y1="49289" x2="7133" y2="56517"/>
                        <a14:foregroundMark x1="7133" y1="56517" x2="7667" y2="63389"/>
                        <a14:foregroundMark x1="7667" y1="63389" x2="9267" y2="53199"/>
                        <a14:foregroundMark x1="9267" y1="53199" x2="10867" y2="61493"/>
                        <a14:foregroundMark x1="10867" y1="61493" x2="12267" y2="47630"/>
                        <a14:foregroundMark x1="12267" y1="47630" x2="15133" y2="56280"/>
                        <a14:foregroundMark x1="15133" y1="56280" x2="10467" y2="51185"/>
                        <a14:foregroundMark x1="10467" y1="51185" x2="8733" y2="57701"/>
                        <a14:foregroundMark x1="8733" y1="57701" x2="6067" y2="51896"/>
                        <a14:foregroundMark x1="6067" y1="51896" x2="8667" y2="44905"/>
                        <a14:foregroundMark x1="8667" y1="44905" x2="11267" y2="52133"/>
                        <a14:foregroundMark x1="11267" y1="52133" x2="9933" y2="68009"/>
                        <a14:foregroundMark x1="9933" y1="68009" x2="12467" y2="59716"/>
                        <a14:foregroundMark x1="12467" y1="59716" x2="17000" y2="52725"/>
                        <a14:foregroundMark x1="17000" y1="52725" x2="27000" y2="50592"/>
                        <a14:foregroundMark x1="27000" y1="50592" x2="42133" y2="53318"/>
                        <a14:foregroundMark x1="42133" y1="53318" x2="38400" y2="50711"/>
                        <a14:foregroundMark x1="38400" y1="50711" x2="35933" y2="44313"/>
                        <a14:foregroundMark x1="35933" y1="44313" x2="36800" y2="37441"/>
                        <a14:foregroundMark x1="36800" y1="37441" x2="41400" y2="25711"/>
                        <a14:foregroundMark x1="41400" y1="25711" x2="37600" y2="36374"/>
                        <a14:foregroundMark x1="37600" y1="36374" x2="46533" y2="40758"/>
                        <a14:foregroundMark x1="46533" y1="40758" x2="53133" y2="40284"/>
                        <a14:foregroundMark x1="53133" y1="40284" x2="51800" y2="25355"/>
                        <a14:foregroundMark x1="51800" y1="25355" x2="51800" y2="37796"/>
                        <a14:foregroundMark x1="51800" y1="37796" x2="55333" y2="32464"/>
                        <a14:foregroundMark x1="55333" y1="32464" x2="55400" y2="23341"/>
                        <a14:foregroundMark x1="55400" y1="23341" x2="53533" y2="42891"/>
                        <a14:foregroundMark x1="53533" y1="42891" x2="59467" y2="35190"/>
                        <a14:foregroundMark x1="59467" y1="35190" x2="62600" y2="45498"/>
                        <a14:foregroundMark x1="62600" y1="45498" x2="75000" y2="53555"/>
                        <a14:foregroundMark x1="75000" y1="53555" x2="82733" y2="47867"/>
                        <a14:foregroundMark x1="82733" y1="47867" x2="85667" y2="37204"/>
                        <a14:foregroundMark x1="85667" y1="37204" x2="79600" y2="16469"/>
                        <a14:foregroundMark x1="79600" y1="16469" x2="61067" y2="12441"/>
                        <a14:foregroundMark x1="61067" y1="12441" x2="70800" y2="15403"/>
                        <a14:foregroundMark x1="70800" y1="15403" x2="75800" y2="19905"/>
                        <a14:foregroundMark x1="75800" y1="19905" x2="69600" y2="73460"/>
                        <a14:foregroundMark x1="69600" y1="73460" x2="64333" y2="79976"/>
                        <a14:foregroundMark x1="64333" y1="79976" x2="73333" y2="82464"/>
                        <a14:foregroundMark x1="73333" y1="82464" x2="81733" y2="79858"/>
                        <a14:foregroundMark x1="81733" y1="79858" x2="85933" y2="59005"/>
                        <a14:foregroundMark x1="85933" y1="59005" x2="85267" y2="59005"/>
                        <a14:foregroundMark x1="44933" y1="70498" x2="45733" y2="84479"/>
                        <a14:foregroundMark x1="47267" y1="70498" x2="49667" y2="86848"/>
                        <a14:foregroundMark x1="49667" y1="86848" x2="49800" y2="87085"/>
                        <a14:foregroundMark x1="49067" y1="63981" x2="51133" y2="80924"/>
                        <a14:foregroundMark x1="55000" y1="51066" x2="59200" y2="57227"/>
                        <a14:foregroundMark x1="59200" y1="57227" x2="61267" y2="62678"/>
                        <a14:foregroundMark x1="55667" y1="41351" x2="62267" y2="55569"/>
                        <a14:foregroundMark x1="59133" y1="30095" x2="67267" y2="43483"/>
                        <a14:foregroundMark x1="59867" y1="30806" x2="67067" y2="25474"/>
                        <a14:foregroundMark x1="66533" y1="24763" x2="74000" y2="41588"/>
                        <a14:foregroundMark x1="74000" y1="41588" x2="74067" y2="42180"/>
                        <a14:foregroundMark x1="75133" y1="89929" x2="79000" y2="92417"/>
                        <a14:foregroundMark x1="31067" y1="32820" x2="32133" y2="30687"/>
                        <a14:foregroundMark x1="32667" y1="30332" x2="34000" y2="29739"/>
                        <a14:foregroundMark x1="15533" y1="45024" x2="15133" y2="56043"/>
                        <a14:foregroundMark x1="5067" y1="48815" x2="6200" y2="52607"/>
                        <a14:foregroundMark x1="89667" y1="58057" x2="88200" y2="44194"/>
                        <a14:foregroundMark x1="88200" y1="44194" x2="89533" y2="27725"/>
                        <a14:foregroundMark x1="89533" y1="27725" x2="87600" y2="19550"/>
                        <a14:foregroundMark x1="87600" y1="19550" x2="87000" y2="18365"/>
                        <a14:foregroundMark x1="76067" y1="12678" x2="79133" y2="7820"/>
                        <a14:foregroundMark x1="79133" y1="7820" x2="82733" y2="10664"/>
                        <a14:foregroundMark x1="82733" y1="10664" x2="87333" y2="17654"/>
                        <a14:foregroundMark x1="80800" y1="7938" x2="86067" y2="16588"/>
                        <a14:foregroundMark x1="83267" y1="12085" x2="80400" y2="8886"/>
                        <a14:foregroundMark x1="82933" y1="9242" x2="86067" y2="13981"/>
                        <a14:foregroundMark x1="86067" y1="13981" x2="86067" y2="14100"/>
                        <a14:foregroundMark x1="79200" y1="64929" x2="76067" y2="81280"/>
                        <a14:foregroundMark x1="59933" y1="16114" x2="55267" y2="247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5417" y="444387"/>
            <a:ext cx="4314127" cy="2427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07F46FD-23B0-676C-BE0F-6A6E59DA7E50}"/>
              </a:ext>
            </a:extLst>
          </p:cNvPr>
          <p:cNvSpPr txBox="1"/>
          <p:nvPr/>
        </p:nvSpPr>
        <p:spPr>
          <a:xfrm>
            <a:off x="1747686" y="2430531"/>
            <a:ext cx="609805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9600" dirty="0"/>
              <a:t>+</a:t>
            </a:r>
            <a:endParaRPr lang="en-KR" sz="9600" dirty="0"/>
          </a:p>
        </p:txBody>
      </p:sp>
    </p:spTree>
    <p:extLst>
      <p:ext uri="{BB962C8B-B14F-4D97-AF65-F5344CB8AC3E}">
        <p14:creationId xmlns:p14="http://schemas.microsoft.com/office/powerpoint/2010/main" val="5109277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C76353-B2E1-2CBE-A387-4599878975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485" y="486096"/>
            <a:ext cx="11326059" cy="528425"/>
          </a:xfrm>
        </p:spPr>
        <p:txBody>
          <a:bodyPr>
            <a:normAutofit/>
          </a:bodyPr>
          <a:lstStyle/>
          <a:p>
            <a:r>
              <a:rPr kumimoji="1" lang="ko-KR" altLang="en-US" sz="2800" b="1" dirty="0"/>
              <a:t>발표자 소개 </a:t>
            </a:r>
            <a:r>
              <a:rPr kumimoji="1" lang="en-US" altLang="ko-KR" sz="2800" b="1" dirty="0"/>
              <a:t>-</a:t>
            </a:r>
            <a:r>
              <a:rPr kumimoji="1" lang="ko-KR" altLang="en-US" sz="2800" b="1" dirty="0"/>
              <a:t> 차주형</a:t>
            </a:r>
            <a:r>
              <a:rPr kumimoji="1" lang="en-US" altLang="ko-KR" sz="2800" b="1" dirty="0"/>
              <a:t>(</a:t>
            </a:r>
            <a:r>
              <a:rPr kumimoji="1" lang="en-US" altLang="ko-KR" sz="2800" b="1" dirty="0" err="1"/>
              <a:t>JooHyoung</a:t>
            </a:r>
            <a:r>
              <a:rPr kumimoji="1" lang="en-US" altLang="ko-KR" sz="2800" b="1" dirty="0"/>
              <a:t> Cha)</a:t>
            </a:r>
            <a:endParaRPr kumimoji="1" lang="ko-Kore-KR" altLang="en-US" sz="2800" b="1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C6FAA32-2892-B496-5A0D-FE5BFE14DC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962" y="6249086"/>
            <a:ext cx="2051232" cy="205947"/>
          </a:xfrm>
          <a:prstGeom prst="rect">
            <a:avLst/>
          </a:prstGeom>
        </p:spPr>
      </p:pic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9BCC23CE-EC39-80FC-8DF9-8B81CB4594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3484" y="1253331"/>
            <a:ext cx="11326058" cy="4827980"/>
          </a:xfrm>
        </p:spPr>
        <p:txBody>
          <a:bodyPr>
            <a:normAutofit/>
          </a:bodyPr>
          <a:lstStyle/>
          <a:p>
            <a:r>
              <a:rPr kumimoji="1" lang="en-US" altLang="ko-KR" sz="2000" dirty="0">
                <a:latin typeface="+mn-ea"/>
              </a:rPr>
              <a:t>(</a:t>
            </a:r>
            <a:r>
              <a:rPr kumimoji="1" lang="ko-KR" altLang="en-US" sz="2000" dirty="0">
                <a:latin typeface="+mn-ea"/>
              </a:rPr>
              <a:t>현</a:t>
            </a:r>
            <a:r>
              <a:rPr kumimoji="1" lang="en-US" altLang="ko-KR" sz="2000" dirty="0">
                <a:latin typeface="+mn-ea"/>
              </a:rPr>
              <a:t>)</a:t>
            </a:r>
            <a:r>
              <a:rPr kumimoji="1" lang="ko-KR" altLang="en-US" sz="2000" dirty="0">
                <a:latin typeface="+mn-ea"/>
              </a:rPr>
              <a:t> </a:t>
            </a:r>
            <a:r>
              <a:rPr kumimoji="1" lang="en-US" altLang="ko-KR" sz="2000" dirty="0">
                <a:latin typeface="+mn-ea"/>
              </a:rPr>
              <a:t>UST </a:t>
            </a:r>
            <a:r>
              <a:rPr kumimoji="1" lang="ko-KR" altLang="en-US" sz="2000" dirty="0">
                <a:latin typeface="+mn-ea"/>
              </a:rPr>
              <a:t>대학원 통합과정생</a:t>
            </a:r>
            <a:endParaRPr kumimoji="1" lang="en-US" altLang="ko-KR" sz="2000" dirty="0">
              <a:latin typeface="+mn-ea"/>
            </a:endParaRPr>
          </a:p>
          <a:p>
            <a:pPr lvl="1"/>
            <a:r>
              <a:rPr kumimoji="1" lang="en-US" altLang="ko-KR" sz="2000" dirty="0">
                <a:latin typeface="+mn-ea"/>
              </a:rPr>
              <a:t>4</a:t>
            </a:r>
            <a:r>
              <a:rPr kumimoji="1" lang="ko-KR" altLang="en-US" sz="2000" dirty="0">
                <a:latin typeface="+mn-ea"/>
              </a:rPr>
              <a:t>족 보행 로봇의 인지 성능 최적화를 위한 </a:t>
            </a:r>
            <a:r>
              <a:rPr kumimoji="1" lang="en-US" altLang="ko-KR" sz="2000" b="1" dirty="0">
                <a:solidFill>
                  <a:srgbClr val="DE3127"/>
                </a:solidFill>
                <a:latin typeface="+mn-ea"/>
              </a:rPr>
              <a:t>MLIR </a:t>
            </a:r>
            <a:r>
              <a:rPr kumimoji="1" lang="ko-KR" altLang="en-US" sz="2000" b="1" dirty="0">
                <a:solidFill>
                  <a:srgbClr val="DE3127"/>
                </a:solidFill>
                <a:latin typeface="+mn-ea"/>
              </a:rPr>
              <a:t>컴파일러 </a:t>
            </a:r>
            <a:r>
              <a:rPr kumimoji="1" lang="ko-KR" altLang="en-US" sz="2000" dirty="0">
                <a:latin typeface="+mn-ea"/>
              </a:rPr>
              <a:t>연구</a:t>
            </a:r>
            <a:endParaRPr kumimoji="1" lang="en-US" altLang="ko-KR" sz="2000" dirty="0">
              <a:latin typeface="+mn-ea"/>
            </a:endParaRPr>
          </a:p>
          <a:p>
            <a:r>
              <a:rPr kumimoji="1" lang="en-US" altLang="ko-KR" sz="2000" dirty="0">
                <a:latin typeface="+mn-ea"/>
              </a:rPr>
              <a:t>(</a:t>
            </a:r>
            <a:r>
              <a:rPr kumimoji="1" lang="ko-KR" altLang="en-US" sz="2000" dirty="0">
                <a:latin typeface="+mn-ea"/>
              </a:rPr>
              <a:t>전</a:t>
            </a:r>
            <a:r>
              <a:rPr kumimoji="1" lang="en-US" altLang="ko-KR" sz="2000" dirty="0">
                <a:latin typeface="+mn-ea"/>
              </a:rPr>
              <a:t>)</a:t>
            </a:r>
            <a:r>
              <a:rPr kumimoji="1" lang="ko-KR" altLang="en-US" sz="2000" dirty="0">
                <a:latin typeface="+mn-ea"/>
              </a:rPr>
              <a:t> </a:t>
            </a:r>
            <a:r>
              <a:rPr kumimoji="1" lang="ko-KR" altLang="en-US" sz="2000" dirty="0" err="1">
                <a:latin typeface="+mn-ea"/>
              </a:rPr>
              <a:t>은재팜</a:t>
            </a:r>
            <a:r>
              <a:rPr kumimoji="1" lang="ko-KR" altLang="en-US" sz="2000" dirty="0">
                <a:latin typeface="+mn-ea"/>
              </a:rPr>
              <a:t> </a:t>
            </a:r>
            <a:r>
              <a:rPr kumimoji="1" lang="en-US" altLang="ko-KR" sz="2000" dirty="0">
                <a:latin typeface="+mn-ea"/>
              </a:rPr>
              <a:t>1</a:t>
            </a:r>
            <a:r>
              <a:rPr kumimoji="1" lang="ko-KR" altLang="en-US" sz="2000" dirty="0">
                <a:latin typeface="+mn-ea"/>
              </a:rPr>
              <a:t>년 근무 </a:t>
            </a:r>
            <a:r>
              <a:rPr kumimoji="1" lang="en-US" altLang="ko-KR" sz="2000" dirty="0">
                <a:latin typeface="+mn-ea"/>
              </a:rPr>
              <a:t>(2023</a:t>
            </a:r>
            <a:r>
              <a:rPr kumimoji="1" lang="ko-KR" altLang="en-US" sz="2000" dirty="0">
                <a:latin typeface="+mn-ea"/>
              </a:rPr>
              <a:t>년</a:t>
            </a:r>
            <a:r>
              <a:rPr kumimoji="1" lang="en-US" altLang="ko-KR" sz="2000" dirty="0">
                <a:latin typeface="+mn-ea"/>
              </a:rPr>
              <a:t>)</a:t>
            </a:r>
          </a:p>
          <a:p>
            <a:pPr lvl="1"/>
            <a:r>
              <a:rPr kumimoji="1" lang="ko-KR" altLang="en-US" sz="2000" dirty="0" err="1">
                <a:latin typeface="+mn-ea"/>
              </a:rPr>
              <a:t>스마트팜의</a:t>
            </a:r>
            <a:r>
              <a:rPr kumimoji="1" lang="ko-KR" altLang="en-US" sz="2000" dirty="0">
                <a:latin typeface="+mn-ea"/>
              </a:rPr>
              <a:t> 서버 개발</a:t>
            </a:r>
            <a:r>
              <a:rPr kumimoji="1" lang="en-US" altLang="ko-KR" sz="2000" dirty="0">
                <a:latin typeface="+mn-ea"/>
              </a:rPr>
              <a:t>,</a:t>
            </a:r>
            <a:r>
              <a:rPr kumimoji="1" lang="ko-KR" altLang="en-US" sz="2000" dirty="0">
                <a:latin typeface="+mn-ea"/>
              </a:rPr>
              <a:t> </a:t>
            </a:r>
            <a:r>
              <a:rPr kumimoji="1" lang="ko-KR" altLang="en-US" sz="2000" b="1" dirty="0">
                <a:solidFill>
                  <a:srgbClr val="DE3127"/>
                </a:solidFill>
                <a:latin typeface="+mn-ea"/>
              </a:rPr>
              <a:t>작물 식별 인공지능</a:t>
            </a:r>
            <a:r>
              <a:rPr kumimoji="1" lang="ko-KR" altLang="en-US" sz="2000" b="1" dirty="0">
                <a:solidFill>
                  <a:srgbClr val="FF0000"/>
                </a:solidFill>
                <a:latin typeface="+mn-ea"/>
              </a:rPr>
              <a:t> </a:t>
            </a:r>
            <a:r>
              <a:rPr kumimoji="1" lang="ko-KR" altLang="en-US" sz="2000" dirty="0">
                <a:latin typeface="+mn-ea"/>
              </a:rPr>
              <a:t>연구</a:t>
            </a:r>
            <a:endParaRPr kumimoji="1" lang="en-US" altLang="ko-KR" sz="2000" dirty="0">
              <a:latin typeface="+mn-ea"/>
            </a:endParaRPr>
          </a:p>
          <a:p>
            <a:endParaRPr kumimoji="1" lang="en-US" altLang="ko-KR" sz="2000" dirty="0">
              <a:latin typeface="+mn-ea"/>
            </a:endParaRPr>
          </a:p>
          <a:p>
            <a:r>
              <a:rPr kumimoji="1" lang="en-US" altLang="ko-KR" sz="2000" dirty="0">
                <a:latin typeface="+mn-ea"/>
              </a:rPr>
              <a:t>Email :</a:t>
            </a:r>
          </a:p>
          <a:p>
            <a:pPr marL="0" indent="0">
              <a:buNone/>
            </a:pPr>
            <a:r>
              <a:rPr kumimoji="1" lang="en-US" altLang="ko-KR" sz="2000" dirty="0">
                <a:latin typeface="+mn-ea"/>
              </a:rPr>
              <a:t>   </a:t>
            </a:r>
            <a:r>
              <a:rPr kumimoji="1" lang="en-US" altLang="ko-KR" sz="2000" dirty="0">
                <a:latin typeface="+mn-ea"/>
                <a:hlinkClick r:id="rId4"/>
              </a:rPr>
              <a:t>chacha@udon.party</a:t>
            </a:r>
            <a:endParaRPr kumimoji="1" lang="en-US" altLang="ko-KR" sz="2000" dirty="0">
              <a:latin typeface="+mn-ea"/>
            </a:endParaRPr>
          </a:p>
          <a:p>
            <a:r>
              <a:rPr kumimoji="1" lang="en-US" altLang="ko-KR" sz="2000" dirty="0" err="1">
                <a:latin typeface="+mn-ea"/>
              </a:rPr>
              <a:t>Github</a:t>
            </a:r>
            <a:r>
              <a:rPr kumimoji="1" lang="en-US" altLang="ko-KR" sz="2000" dirty="0">
                <a:latin typeface="+mn-ea"/>
              </a:rPr>
              <a:t> :</a:t>
            </a:r>
          </a:p>
          <a:p>
            <a:pPr marL="0" indent="0">
              <a:buNone/>
            </a:pPr>
            <a:r>
              <a:rPr kumimoji="1" lang="en-US" altLang="ko-KR" sz="2000" dirty="0">
                <a:latin typeface="+mn-ea"/>
              </a:rPr>
              <a:t>   </a:t>
            </a:r>
            <a:r>
              <a:rPr kumimoji="1" lang="en-US" altLang="ko-KR" sz="2000" dirty="0">
                <a:latin typeface="+mn-ea"/>
                <a:hlinkClick r:id="rId5"/>
              </a:rPr>
              <a:t>https://github.com/Piorosen</a:t>
            </a:r>
            <a:endParaRPr kumimoji="1" lang="en-US" altLang="ko-KR" sz="2000" dirty="0">
              <a:latin typeface="+mn-ea"/>
            </a:endParaRPr>
          </a:p>
          <a:p>
            <a:r>
              <a:rPr kumimoji="1" lang="en-US" altLang="ko-KR" sz="2000" dirty="0">
                <a:latin typeface="+mn-ea"/>
              </a:rPr>
              <a:t>Blog : </a:t>
            </a:r>
          </a:p>
          <a:p>
            <a:pPr marL="0" indent="0">
              <a:buNone/>
            </a:pPr>
            <a:r>
              <a:rPr kumimoji="1" lang="en-US" altLang="ko-KR" sz="2000" dirty="0">
                <a:latin typeface="+mn-ea"/>
              </a:rPr>
              <a:t>   </a:t>
            </a:r>
            <a:r>
              <a:rPr kumimoji="1" lang="en-US" altLang="ko-KR" sz="2000" dirty="0">
                <a:latin typeface="+mn-ea"/>
                <a:hlinkClick r:id="rId6"/>
              </a:rPr>
              <a:t>https://blog.udon.party</a:t>
            </a:r>
            <a:endParaRPr kumimoji="1" lang="en-US" altLang="ko-KR" sz="2000" dirty="0">
              <a:latin typeface="+mn-ea"/>
            </a:endParaRPr>
          </a:p>
          <a:p>
            <a:endParaRPr kumimoji="1" lang="en-US" altLang="ko-KR" sz="2000" dirty="0">
              <a:latin typeface="+mn-ea"/>
            </a:endParaRPr>
          </a:p>
          <a:p>
            <a:pPr marL="0" indent="0">
              <a:buNone/>
            </a:pPr>
            <a:endParaRPr kumimoji="1" lang="en-US" altLang="ko-KR" sz="2000" dirty="0">
              <a:latin typeface="+mn-ea"/>
            </a:endParaRPr>
          </a:p>
        </p:txBody>
      </p:sp>
      <p:pic>
        <p:nvPicPr>
          <p:cNvPr id="3" name="그림 2" descr="텍스트, 그래픽 디자인, 디자인, 그래픽이(가) 표시된 사진&#10;&#10;자동 생성된 설명">
            <a:extLst>
              <a:ext uri="{FF2B5EF4-FFF2-40B4-BE49-F238E27FC236}">
                <a16:creationId xmlns:a16="http://schemas.microsoft.com/office/drawing/2014/main" id="{C7851DD6-D42E-7A42-5EA6-1A8FA64692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3484" y="6194669"/>
            <a:ext cx="250904" cy="250904"/>
          </a:xfrm>
          <a:prstGeom prst="rect">
            <a:avLst/>
          </a:prstGeom>
        </p:spPr>
      </p:pic>
      <p:pic>
        <p:nvPicPr>
          <p:cNvPr id="5" name="Picture 4" descr="A person in a pink shirt&#10;&#10;Description automatically generated">
            <a:extLst>
              <a:ext uri="{FF2B5EF4-FFF2-40B4-BE49-F238E27FC236}">
                <a16:creationId xmlns:a16="http://schemas.microsoft.com/office/drawing/2014/main" id="{0594137E-EA1B-F95C-94B0-16C594C7A77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29272" y="2593911"/>
            <a:ext cx="2842057" cy="3861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2606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48B7BC-9C03-450C-2CDC-727F31BBF0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924293-A009-3EE2-5183-744571EACD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485" y="486096"/>
            <a:ext cx="11326059" cy="528425"/>
          </a:xfrm>
        </p:spPr>
        <p:txBody>
          <a:bodyPr>
            <a:normAutofit/>
          </a:bodyPr>
          <a:lstStyle/>
          <a:p>
            <a:r>
              <a:rPr kumimoji="1" lang="ko-KR" altLang="en-US" sz="2800" b="1" dirty="0"/>
              <a:t>스마트폰은 무엇인가</a:t>
            </a:r>
            <a:r>
              <a:rPr kumimoji="1" lang="en-US" altLang="ko-KR" sz="2800" b="1" dirty="0"/>
              <a:t>?</a:t>
            </a:r>
            <a:endParaRPr kumimoji="1" lang="ko-Kore-KR" altLang="en-US" sz="2800" b="1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119919B-C4F9-C652-CE32-CB43C7B6E2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962" y="6249086"/>
            <a:ext cx="2051232" cy="205947"/>
          </a:xfrm>
          <a:prstGeom prst="rect">
            <a:avLst/>
          </a:prstGeom>
        </p:spPr>
      </p:pic>
      <p:pic>
        <p:nvPicPr>
          <p:cNvPr id="3" name="그림 2" descr="텍스트, 그래픽 디자인, 디자인, 그래픽이(가) 표시된 사진&#10;&#10;자동 생성된 설명">
            <a:extLst>
              <a:ext uri="{FF2B5EF4-FFF2-40B4-BE49-F238E27FC236}">
                <a16:creationId xmlns:a16="http://schemas.microsoft.com/office/drawing/2014/main" id="{D90726E3-BFAC-CBD8-024E-4944D08174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484" y="6194669"/>
            <a:ext cx="250904" cy="250904"/>
          </a:xfrm>
          <a:prstGeom prst="rect">
            <a:avLst/>
          </a:prstGeom>
        </p:spPr>
      </p:pic>
      <p:pic>
        <p:nvPicPr>
          <p:cNvPr id="3074" name="Picture 2" descr="가상키 기능 소개 | 녹스 앱플레이어 사용 가이드북">
            <a:extLst>
              <a:ext uri="{FF2B5EF4-FFF2-40B4-BE49-F238E27FC236}">
                <a16:creationId xmlns:a16="http://schemas.microsoft.com/office/drawing/2014/main" id="{CFB149F6-E212-8B54-C194-961A2EF730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484" y="1467076"/>
            <a:ext cx="3780836" cy="2121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녹스 앱플레이어 - 위키백과, 우리 모두의 백과사전">
            <a:extLst>
              <a:ext uri="{FF2B5EF4-FFF2-40B4-BE49-F238E27FC236}">
                <a16:creationId xmlns:a16="http://schemas.microsoft.com/office/drawing/2014/main" id="{D3CA02D9-E5D6-EECB-8520-47A3FB0FF7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4294" y="3990956"/>
            <a:ext cx="1244899" cy="1392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블루스택 - 위키백과, 우리 모두의 백과사전">
            <a:extLst>
              <a:ext uri="{FF2B5EF4-FFF2-40B4-BE49-F238E27FC236}">
                <a16:creationId xmlns:a16="http://schemas.microsoft.com/office/drawing/2014/main" id="{5231D773-2359-0250-0411-D1FC2111E1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5365" y="3990956"/>
            <a:ext cx="1778107" cy="1914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모바일 배그 해보려고 블루스택 설치했으나...">
            <a:extLst>
              <a:ext uri="{FF2B5EF4-FFF2-40B4-BE49-F238E27FC236}">
                <a16:creationId xmlns:a16="http://schemas.microsoft.com/office/drawing/2014/main" id="{86B83F0C-8B72-9191-D189-265F092188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4322" y="1475651"/>
            <a:ext cx="3463356" cy="2121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LDPlayer 9 is now Available as Beta, how to Download the Android Emulator –  GamingPH.com">
            <a:extLst>
              <a:ext uri="{FF2B5EF4-FFF2-40B4-BE49-F238E27FC236}">
                <a16:creationId xmlns:a16="http://schemas.microsoft.com/office/drawing/2014/main" id="{2C642F47-E1B3-5FFC-F263-4D1EBFB2E7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7680" y="1435048"/>
            <a:ext cx="3780836" cy="2161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C7846C20-7F06-402C-953D-A2D55D976F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4098" y="4017483"/>
            <a:ext cx="1213608" cy="1213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8096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CB9EE8-8F41-B7B8-A5D2-5CE3F542AF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E57B6F-DA0E-FF8C-D9C7-61B1DAE6C7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485" y="486096"/>
            <a:ext cx="11326059" cy="528425"/>
          </a:xfrm>
        </p:spPr>
        <p:txBody>
          <a:bodyPr>
            <a:normAutofit/>
          </a:bodyPr>
          <a:lstStyle/>
          <a:p>
            <a:r>
              <a:rPr kumimoji="1" lang="ko-KR" altLang="en-US" sz="2800" b="1" dirty="0"/>
              <a:t>스마트폰은 무엇인가</a:t>
            </a:r>
            <a:r>
              <a:rPr kumimoji="1" lang="en-US" altLang="ko-KR" sz="2800" b="1" dirty="0"/>
              <a:t>?</a:t>
            </a:r>
            <a:endParaRPr kumimoji="1" lang="ko-Kore-KR" altLang="en-US" sz="2800" b="1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D402D4C-69C4-AFED-7B3E-7BB907E62C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962" y="6249086"/>
            <a:ext cx="2051232" cy="205947"/>
          </a:xfrm>
          <a:prstGeom prst="rect">
            <a:avLst/>
          </a:prstGeom>
        </p:spPr>
      </p:pic>
      <p:pic>
        <p:nvPicPr>
          <p:cNvPr id="3" name="그림 2" descr="텍스트, 그래픽 디자인, 디자인, 그래픽이(가) 표시된 사진&#10;&#10;자동 생성된 설명">
            <a:extLst>
              <a:ext uri="{FF2B5EF4-FFF2-40B4-BE49-F238E27FC236}">
                <a16:creationId xmlns:a16="http://schemas.microsoft.com/office/drawing/2014/main" id="{229C3C9B-F2A9-73B3-16B4-FA55054E3C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484" y="6194669"/>
            <a:ext cx="250904" cy="250904"/>
          </a:xfrm>
          <a:prstGeom prst="rect">
            <a:avLst/>
          </a:prstGeom>
        </p:spPr>
      </p:pic>
      <p:pic>
        <p:nvPicPr>
          <p:cNvPr id="5122" name="Picture 2" descr="Higole PC Stick review: The world's smallest PC stick has an Intel Celeron  J4125, 8 GB RAM and a 128 GB SSD - NotebookCheck.net Reviews">
            <a:extLst>
              <a:ext uri="{FF2B5EF4-FFF2-40B4-BE49-F238E27FC236}">
                <a16:creationId xmlns:a16="http://schemas.microsoft.com/office/drawing/2014/main" id="{CA517D7C-75D2-432A-EDFF-9FCD6F2DC8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008" y="1556950"/>
            <a:ext cx="3542270" cy="2656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초미니PC 개발보드! 라떼판다 델타를 알아보자">
            <a:extLst>
              <a:ext uri="{FF2B5EF4-FFF2-40B4-BE49-F238E27FC236}">
                <a16:creationId xmlns:a16="http://schemas.microsoft.com/office/drawing/2014/main" id="{2CBFDB64-5271-D3E0-97CE-F3ADA3179E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15" t="13333" r="30270" b="8879"/>
          <a:stretch/>
        </p:blipFill>
        <p:spPr bwMode="auto">
          <a:xfrm>
            <a:off x="3922870" y="1556950"/>
            <a:ext cx="3731741" cy="4228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Windows 10 ARM project for phones is getting even better">
            <a:extLst>
              <a:ext uri="{FF2B5EF4-FFF2-40B4-BE49-F238E27FC236}">
                <a16:creationId xmlns:a16="http://schemas.microsoft.com/office/drawing/2014/main" id="{32E5FF18-C585-E63B-160D-67F1147B74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9204" y="1556950"/>
            <a:ext cx="4166724" cy="2115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49201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1B7D2E-E7A6-A487-74AF-842122CA90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FEAE978C-F6DE-9D41-FB3A-45387C6C08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962" y="6249086"/>
            <a:ext cx="2051232" cy="205947"/>
          </a:xfrm>
          <a:prstGeom prst="rect">
            <a:avLst/>
          </a:prstGeom>
        </p:spPr>
      </p:pic>
      <p:pic>
        <p:nvPicPr>
          <p:cNvPr id="3" name="그림 2" descr="텍스트, 그래픽 디자인, 디자인, 그래픽이(가) 표시된 사진&#10;&#10;자동 생성된 설명">
            <a:extLst>
              <a:ext uri="{FF2B5EF4-FFF2-40B4-BE49-F238E27FC236}">
                <a16:creationId xmlns:a16="http://schemas.microsoft.com/office/drawing/2014/main" id="{9FC478FC-5C9B-3EA2-3DF9-89D9FDA06E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484" y="6194669"/>
            <a:ext cx="250904" cy="25090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179ACF3-8EC4-C780-45EA-2E963FCCCA49}"/>
              </a:ext>
            </a:extLst>
          </p:cNvPr>
          <p:cNvSpPr txBox="1"/>
          <p:nvPr/>
        </p:nvSpPr>
        <p:spPr>
          <a:xfrm>
            <a:off x="1585431" y="2413394"/>
            <a:ext cx="902113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3600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 </a:t>
            </a:r>
            <a:r>
              <a:rPr kumimoji="1" lang="en-US" altLang="ko-KR" sz="3600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!!</a:t>
            </a:r>
            <a:r>
              <a:rPr kumimoji="1" lang="ko-KR" altLang="en-US" sz="5400" b="1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 너의 장점이 무엇이냐 </a:t>
            </a:r>
            <a:r>
              <a:rPr kumimoji="1" lang="en-US" altLang="ko-KR" sz="3600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!!</a:t>
            </a:r>
            <a:endParaRPr lang="ko-KR" altLang="en-US" sz="3600" dirty="0">
              <a:solidFill>
                <a:schemeClr val="tx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54605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A35F8F-105B-160F-E7D3-29C2AB7B7D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E3E5DAC9-80F4-2886-3227-8601AA0001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962" y="6249086"/>
            <a:ext cx="2051232" cy="205947"/>
          </a:xfrm>
          <a:prstGeom prst="rect">
            <a:avLst/>
          </a:prstGeom>
        </p:spPr>
      </p:pic>
      <p:pic>
        <p:nvPicPr>
          <p:cNvPr id="3" name="그림 2" descr="텍스트, 그래픽 디자인, 디자인, 그래픽이(가) 표시된 사진&#10;&#10;자동 생성된 설명">
            <a:extLst>
              <a:ext uri="{FF2B5EF4-FFF2-40B4-BE49-F238E27FC236}">
                <a16:creationId xmlns:a16="http://schemas.microsoft.com/office/drawing/2014/main" id="{C058EC43-74E4-5031-833E-3BED7F8891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484" y="6194669"/>
            <a:ext cx="250904" cy="25090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5851E3F-E6EB-6FE7-7DD9-0C9A25C6812A}"/>
              </a:ext>
            </a:extLst>
          </p:cNvPr>
          <p:cNvSpPr txBox="1"/>
          <p:nvPr/>
        </p:nvSpPr>
        <p:spPr>
          <a:xfrm>
            <a:off x="1585431" y="2092114"/>
            <a:ext cx="9021137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3600" dirty="0">
                <a:latin typeface="+mn-ea"/>
              </a:rPr>
              <a:t> </a:t>
            </a:r>
            <a:r>
              <a:rPr kumimoji="1" lang="en-US" altLang="ko-KR" sz="3600" dirty="0">
                <a:latin typeface="+mn-ea"/>
              </a:rPr>
              <a:t>!!</a:t>
            </a:r>
            <a:r>
              <a:rPr kumimoji="1" lang="ko-KR" altLang="en-US" sz="3600" dirty="0">
                <a:latin typeface="+mn-ea"/>
              </a:rPr>
              <a:t> </a:t>
            </a:r>
            <a:r>
              <a:rPr kumimoji="1" lang="ko-KR" altLang="en-US" sz="5400" b="1" dirty="0">
                <a:solidFill>
                  <a:srgbClr val="DE3127"/>
                </a:solidFill>
                <a:latin typeface="+mn-ea"/>
              </a:rPr>
              <a:t>중고 스마트폰</a:t>
            </a:r>
            <a:r>
              <a:rPr kumimoji="1" lang="ko-KR" altLang="en-US" sz="4800" dirty="0">
                <a:latin typeface="+mn-ea"/>
              </a:rPr>
              <a:t>이 </a:t>
            </a:r>
            <a:r>
              <a:rPr kumimoji="1" lang="ko-KR" altLang="en-US" sz="3600" dirty="0">
                <a:latin typeface="+mn-ea"/>
              </a:rPr>
              <a:t>있다면 </a:t>
            </a:r>
            <a:r>
              <a:rPr kumimoji="1" lang="en-US" altLang="ko-KR" sz="8800" dirty="0">
                <a:solidFill>
                  <a:srgbClr val="DE3127"/>
                </a:solidFill>
                <a:latin typeface="+mn-ea"/>
              </a:rPr>
              <a:t>0</a:t>
            </a:r>
            <a:r>
              <a:rPr kumimoji="1" lang="ko-KR" altLang="en-US" sz="3600" dirty="0">
                <a:solidFill>
                  <a:srgbClr val="DE3127"/>
                </a:solidFill>
                <a:latin typeface="+mn-ea"/>
              </a:rPr>
              <a:t>원</a:t>
            </a:r>
            <a:r>
              <a:rPr kumimoji="1" lang="ko-KR" altLang="en-US" sz="3600" dirty="0">
                <a:latin typeface="+mn-ea"/>
              </a:rPr>
              <a:t> </a:t>
            </a:r>
            <a:r>
              <a:rPr kumimoji="1" lang="en-US" altLang="ko-KR" sz="3600" dirty="0">
                <a:latin typeface="+mn-ea"/>
              </a:rPr>
              <a:t>!!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27110733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3316F9-F1FE-3CA2-6CB7-6658654F39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E4F51E-2E8D-3FDE-313B-63DC2207F5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485" y="486096"/>
            <a:ext cx="11326059" cy="528425"/>
          </a:xfrm>
        </p:spPr>
        <p:txBody>
          <a:bodyPr>
            <a:normAutofit/>
          </a:bodyPr>
          <a:lstStyle/>
          <a:p>
            <a:r>
              <a:rPr kumimoji="1" lang="ko-KR" altLang="en-US" sz="2800" b="1" dirty="0"/>
              <a:t>왜</a:t>
            </a:r>
            <a:r>
              <a:rPr kumimoji="1" lang="en-US" altLang="ko-KR" sz="2800" b="1" dirty="0"/>
              <a:t>?</a:t>
            </a:r>
            <a:r>
              <a:rPr kumimoji="1" lang="ko-KR" altLang="en-US" sz="2800" b="1" dirty="0"/>
              <a:t> 스마트폰으로 접근하게 되었는가</a:t>
            </a:r>
            <a:r>
              <a:rPr kumimoji="1" lang="en-US" altLang="ko-KR" sz="2800" b="1" dirty="0"/>
              <a:t>?</a:t>
            </a:r>
            <a:endParaRPr kumimoji="1" lang="ko-Kore-KR" altLang="en-US" sz="2800" b="1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5714B45-AB3E-9A17-648B-5C52A34C5F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962" y="6249086"/>
            <a:ext cx="2051232" cy="205947"/>
          </a:xfrm>
          <a:prstGeom prst="rect">
            <a:avLst/>
          </a:prstGeom>
        </p:spPr>
      </p:pic>
      <p:pic>
        <p:nvPicPr>
          <p:cNvPr id="3" name="그림 2" descr="텍스트, 그래픽 디자인, 디자인, 그래픽이(가) 표시된 사진&#10;&#10;자동 생성된 설명">
            <a:extLst>
              <a:ext uri="{FF2B5EF4-FFF2-40B4-BE49-F238E27FC236}">
                <a16:creationId xmlns:a16="http://schemas.microsoft.com/office/drawing/2014/main" id="{7D1D321C-6F61-6B63-24DC-678E323363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484" y="6194669"/>
            <a:ext cx="250904" cy="250904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5966A3B1-D963-61D1-0B90-2239912D3D35}"/>
              </a:ext>
            </a:extLst>
          </p:cNvPr>
          <p:cNvGrpSpPr/>
          <p:nvPr/>
        </p:nvGrpSpPr>
        <p:grpSpPr>
          <a:xfrm>
            <a:off x="-236647" y="1657068"/>
            <a:ext cx="4580313" cy="3701308"/>
            <a:chOff x="-222133" y="1250668"/>
            <a:chExt cx="4580313" cy="3701308"/>
          </a:xfrm>
        </p:grpSpPr>
        <p:pic>
          <p:nvPicPr>
            <p:cNvPr id="9" name="Picture 8" descr="A close-up of a computer chip&#10;&#10;Description automatically generated">
              <a:extLst>
                <a:ext uri="{FF2B5EF4-FFF2-40B4-BE49-F238E27FC236}">
                  <a16:creationId xmlns:a16="http://schemas.microsoft.com/office/drawing/2014/main" id="{7BF30F0A-8036-E228-2DF9-BCF10AEA518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14245" r="14762"/>
            <a:stretch/>
          </p:blipFill>
          <p:spPr>
            <a:xfrm>
              <a:off x="430306" y="1250668"/>
              <a:ext cx="3251756" cy="2572609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BAD662B-7C86-D229-BCE5-110A48AD88F4}"/>
                </a:ext>
              </a:extLst>
            </p:cNvPr>
            <p:cNvSpPr txBox="1"/>
            <p:nvPr/>
          </p:nvSpPr>
          <p:spPr>
            <a:xfrm>
              <a:off x="-222133" y="4059424"/>
              <a:ext cx="4580313" cy="892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dirty="0">
                  <a:latin typeface="+mn-ea"/>
                </a:rPr>
                <a:t>Jetson Nano</a:t>
              </a:r>
            </a:p>
            <a:p>
              <a:pPr algn="ctr"/>
              <a:r>
                <a:rPr lang="en-US" altLang="ko-KR" sz="2000" dirty="0">
                  <a:latin typeface="+mn-ea"/>
                </a:rPr>
                <a:t>33</a:t>
              </a:r>
              <a:r>
                <a:rPr lang="ko-KR" altLang="en-US" sz="2000" dirty="0">
                  <a:latin typeface="+mn-ea"/>
                </a:rPr>
                <a:t>만원 </a:t>
              </a:r>
              <a:r>
                <a:rPr lang="en-US" altLang="ko-KR" sz="2000" dirty="0">
                  <a:latin typeface="+mn-ea"/>
                </a:rPr>
                <a:t>(</a:t>
              </a:r>
              <a:r>
                <a:rPr lang="ko-KR" altLang="en-US" sz="2000" dirty="0">
                  <a:latin typeface="+mn-ea"/>
                </a:rPr>
                <a:t>출시가 </a:t>
              </a:r>
              <a:r>
                <a:rPr lang="en-US" altLang="ko-KR" sz="2000" dirty="0">
                  <a:latin typeface="+mn-ea"/>
                </a:rPr>
                <a:t>$</a:t>
              </a:r>
              <a:r>
                <a:rPr lang="ko-KR" altLang="en-US" sz="2000" dirty="0">
                  <a:latin typeface="+mn-ea"/>
                </a:rPr>
                <a:t> </a:t>
              </a:r>
              <a:r>
                <a:rPr lang="en-US" altLang="ko-KR" sz="2000" dirty="0">
                  <a:latin typeface="+mn-ea"/>
                </a:rPr>
                <a:t>149)</a:t>
              </a:r>
              <a:endParaRPr lang="en-KR" sz="2000" dirty="0">
                <a:latin typeface="+mn-ea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687D14C-3B7F-C23A-8B59-652496367749}"/>
              </a:ext>
            </a:extLst>
          </p:cNvPr>
          <p:cNvGrpSpPr/>
          <p:nvPr/>
        </p:nvGrpSpPr>
        <p:grpSpPr>
          <a:xfrm>
            <a:off x="4119018" y="1657068"/>
            <a:ext cx="3904194" cy="3701308"/>
            <a:chOff x="4358180" y="1262527"/>
            <a:chExt cx="3904194" cy="3701308"/>
          </a:xfrm>
        </p:grpSpPr>
        <p:pic>
          <p:nvPicPr>
            <p:cNvPr id="12" name="Picture 11" descr="A green circuit board with many different ports&#10;&#10;Description automatically generated">
              <a:extLst>
                <a:ext uri="{FF2B5EF4-FFF2-40B4-BE49-F238E27FC236}">
                  <a16:creationId xmlns:a16="http://schemas.microsoft.com/office/drawing/2014/main" id="{03D9729D-4498-6F10-E32C-0337A04DAB7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358181" y="1262527"/>
              <a:ext cx="3904193" cy="2600253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3F64459-BA2A-C8AE-7C83-FC9A36098EE1}"/>
                </a:ext>
              </a:extLst>
            </p:cNvPr>
            <p:cNvSpPr txBox="1"/>
            <p:nvPr/>
          </p:nvSpPr>
          <p:spPr>
            <a:xfrm>
              <a:off x="4358180" y="4071283"/>
              <a:ext cx="3904194" cy="8925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3200" dirty="0" err="1">
                  <a:latin typeface="+mn-ea"/>
                </a:rPr>
                <a:t>라즈베리파이</a:t>
              </a:r>
              <a:r>
                <a:rPr lang="ko-KR" altLang="en-US" sz="3200" dirty="0">
                  <a:latin typeface="+mn-ea"/>
                </a:rPr>
                <a:t> </a:t>
              </a:r>
              <a:r>
                <a:rPr lang="en-US" altLang="ko-KR" sz="3200" dirty="0">
                  <a:latin typeface="+mn-ea"/>
                </a:rPr>
                <a:t>Gen 5</a:t>
              </a:r>
            </a:p>
            <a:p>
              <a:pPr algn="ctr"/>
              <a:r>
                <a:rPr lang="en-US" altLang="ko-KR" sz="2000" dirty="0">
                  <a:latin typeface="+mn-ea"/>
                </a:rPr>
                <a:t>12</a:t>
              </a:r>
              <a:r>
                <a:rPr lang="ko-KR" altLang="en-US" sz="2000" dirty="0">
                  <a:latin typeface="+mn-ea"/>
                </a:rPr>
                <a:t>만원 </a:t>
              </a:r>
              <a:r>
                <a:rPr lang="en-US" altLang="ko-KR" sz="2000" dirty="0">
                  <a:latin typeface="+mn-ea"/>
                </a:rPr>
                <a:t>(</a:t>
              </a:r>
              <a:r>
                <a:rPr lang="ko-KR" altLang="en-US" sz="2000" dirty="0">
                  <a:latin typeface="+mn-ea"/>
                </a:rPr>
                <a:t>출시가 </a:t>
              </a:r>
              <a:r>
                <a:rPr lang="en-US" altLang="ko-KR" sz="2000" dirty="0">
                  <a:latin typeface="+mn-ea"/>
                </a:rPr>
                <a:t>$</a:t>
              </a:r>
              <a:r>
                <a:rPr lang="ko-KR" altLang="en-US" sz="2000" dirty="0">
                  <a:latin typeface="+mn-ea"/>
                </a:rPr>
                <a:t> </a:t>
              </a:r>
              <a:r>
                <a:rPr lang="en-US" altLang="ko-KR" sz="2000" dirty="0">
                  <a:latin typeface="+mn-ea"/>
                </a:rPr>
                <a:t>80)</a:t>
              </a:r>
              <a:endParaRPr lang="en-KR" sz="2000" dirty="0">
                <a:latin typeface="+mn-ea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15549C4-BA43-44A8-C9E2-DBC2417BEBF1}"/>
              </a:ext>
            </a:extLst>
          </p:cNvPr>
          <p:cNvGrpSpPr/>
          <p:nvPr/>
        </p:nvGrpSpPr>
        <p:grpSpPr>
          <a:xfrm>
            <a:off x="8023212" y="1662304"/>
            <a:ext cx="3904194" cy="3696072"/>
            <a:chOff x="8087497" y="1255904"/>
            <a:chExt cx="3904194" cy="369607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C42C4CA-B5B5-44E4-E01B-449CB08D7F25}"/>
                </a:ext>
              </a:extLst>
            </p:cNvPr>
            <p:cNvSpPr txBox="1"/>
            <p:nvPr/>
          </p:nvSpPr>
          <p:spPr>
            <a:xfrm>
              <a:off x="8087497" y="4059424"/>
              <a:ext cx="3904194" cy="8925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3200" dirty="0">
                  <a:latin typeface="+mn-ea"/>
                </a:rPr>
                <a:t>Galaxy S20+</a:t>
              </a:r>
            </a:p>
            <a:p>
              <a:pPr algn="ctr"/>
              <a:r>
                <a:rPr lang="ko-KR" altLang="en-US" sz="2000" dirty="0">
                  <a:latin typeface="+mn-ea"/>
                </a:rPr>
                <a:t>중고가 </a:t>
              </a:r>
              <a:r>
                <a:rPr lang="en-US" altLang="ko-KR" sz="2000" dirty="0">
                  <a:latin typeface="+mn-ea"/>
                </a:rPr>
                <a:t>17</a:t>
              </a:r>
              <a:r>
                <a:rPr lang="ko-KR" altLang="en-US" sz="2000" dirty="0">
                  <a:latin typeface="+mn-ea"/>
                </a:rPr>
                <a:t>만원 </a:t>
              </a:r>
              <a:r>
                <a:rPr lang="en-US" altLang="ko-KR" sz="2000" dirty="0">
                  <a:latin typeface="+mn-ea"/>
                </a:rPr>
                <a:t>(</a:t>
              </a:r>
              <a:r>
                <a:rPr lang="ko-KR" altLang="en-US" sz="2000" dirty="0">
                  <a:latin typeface="+mn-ea"/>
                </a:rPr>
                <a:t>출시가 </a:t>
              </a:r>
              <a:r>
                <a:rPr lang="en-US" altLang="ko-KR" sz="2000" dirty="0">
                  <a:latin typeface="+mn-ea"/>
                </a:rPr>
                <a:t>$</a:t>
              </a:r>
              <a:r>
                <a:rPr lang="ko-KR" altLang="en-US" sz="2000" dirty="0">
                  <a:latin typeface="+mn-ea"/>
                </a:rPr>
                <a:t> </a:t>
              </a:r>
              <a:r>
                <a:rPr lang="en-US" altLang="ko-KR" sz="2000" dirty="0">
                  <a:latin typeface="+mn-ea"/>
                </a:rPr>
                <a:t>1,199)</a:t>
              </a:r>
              <a:endParaRPr lang="en-KR" sz="2000" dirty="0">
                <a:latin typeface="+mn-ea"/>
              </a:endParaRPr>
            </a:p>
          </p:txBody>
        </p:sp>
        <p:pic>
          <p:nvPicPr>
            <p:cNvPr id="16" name="Picture 4" descr="samsung s20+">
              <a:extLst>
                <a:ext uri="{FF2B5EF4-FFF2-40B4-BE49-F238E27FC236}">
                  <a16:creationId xmlns:a16="http://schemas.microsoft.com/office/drawing/2014/main" id="{25EE8B5B-E8D3-6FA8-B34A-252768949D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26126" y="1255904"/>
              <a:ext cx="2595017" cy="25950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4550624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내용 개체 틀 2">
            <a:extLst>
              <a:ext uri="{FF2B5EF4-FFF2-40B4-BE49-F238E27FC236}">
                <a16:creationId xmlns:a16="http://schemas.microsoft.com/office/drawing/2014/main" id="{49F28D7C-3BB6-493A-D5DB-149A901CE6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3484" y="1253331"/>
            <a:ext cx="11326058" cy="4827980"/>
          </a:xfrm>
        </p:spPr>
        <p:txBody>
          <a:bodyPr>
            <a:normAutofit/>
          </a:bodyPr>
          <a:lstStyle/>
          <a:p>
            <a:r>
              <a:rPr kumimoji="1" lang="ko-KR" altLang="en-US" sz="2000" dirty="0">
                <a:latin typeface="+mn-ea"/>
              </a:rPr>
              <a:t>라즈베리 파이보다 </a:t>
            </a:r>
            <a:r>
              <a:rPr kumimoji="1" lang="en-US" altLang="ko-KR" sz="2000" dirty="0">
                <a:latin typeface="+mn-ea"/>
              </a:rPr>
              <a:t>2</a:t>
            </a:r>
            <a:r>
              <a:rPr kumimoji="1" lang="ko-KR" altLang="en-US" sz="2000" dirty="0">
                <a:latin typeface="+mn-ea"/>
              </a:rPr>
              <a:t> 배 더 빠른 </a:t>
            </a:r>
            <a:r>
              <a:rPr kumimoji="1" lang="en-US" altLang="ko-KR" sz="2000" dirty="0">
                <a:latin typeface="+mn-ea"/>
              </a:rPr>
              <a:t>CPU !!!</a:t>
            </a:r>
          </a:p>
          <a:p>
            <a:r>
              <a:rPr kumimoji="1" lang="ko-KR" altLang="en-US" sz="2000" dirty="0">
                <a:latin typeface="+mn-ea"/>
              </a:rPr>
              <a:t>갤럭시 </a:t>
            </a:r>
            <a:r>
              <a:rPr kumimoji="1" lang="en-US" altLang="ko-KR" sz="2000" dirty="0">
                <a:latin typeface="+mn-ea"/>
              </a:rPr>
              <a:t>S20+</a:t>
            </a:r>
            <a:r>
              <a:rPr kumimoji="1" lang="ko-KR" altLang="en-US" sz="2000" dirty="0">
                <a:latin typeface="+mn-ea"/>
              </a:rPr>
              <a:t>는 </a:t>
            </a:r>
            <a:r>
              <a:rPr kumimoji="1" lang="en-US" altLang="ko-KR" sz="2000" dirty="0">
                <a:latin typeface="+mn-ea"/>
              </a:rPr>
              <a:t>Intel i5-7500 </a:t>
            </a:r>
            <a:r>
              <a:rPr kumimoji="1" lang="ko-KR" altLang="en-US" sz="2000" dirty="0">
                <a:latin typeface="+mn-ea"/>
              </a:rPr>
              <a:t>와 </a:t>
            </a:r>
            <a:r>
              <a:rPr kumimoji="1" lang="ko-KR" altLang="en-US" sz="2000" dirty="0">
                <a:solidFill>
                  <a:srgbClr val="C00000"/>
                </a:solidFill>
                <a:latin typeface="+mn-ea"/>
              </a:rPr>
              <a:t>성능</a:t>
            </a:r>
            <a:r>
              <a:rPr kumimoji="1" lang="ko-KR" altLang="en-US" sz="2000" dirty="0">
                <a:latin typeface="+mn-ea"/>
              </a:rPr>
              <a:t>이 </a:t>
            </a:r>
            <a:r>
              <a:rPr kumimoji="1" lang="ko-KR" altLang="en-US" sz="2000" dirty="0">
                <a:solidFill>
                  <a:srgbClr val="C00000"/>
                </a:solidFill>
                <a:latin typeface="+mn-ea"/>
              </a:rPr>
              <a:t>비슷</a:t>
            </a:r>
            <a:r>
              <a:rPr kumimoji="1" lang="ko-KR" altLang="en-US" sz="2000" dirty="0">
                <a:latin typeface="+mn-ea"/>
              </a:rPr>
              <a:t>하다</a:t>
            </a:r>
            <a:r>
              <a:rPr kumimoji="1" lang="en-US" altLang="ko-KR" sz="2000" dirty="0">
                <a:latin typeface="+mn-ea"/>
              </a:rPr>
              <a:t>!</a:t>
            </a:r>
          </a:p>
          <a:p>
            <a:r>
              <a:rPr kumimoji="1" lang="ko-KR" altLang="en-US" sz="2000" dirty="0">
                <a:latin typeface="+mn-ea"/>
              </a:rPr>
              <a:t>아이폰 </a:t>
            </a:r>
            <a:r>
              <a:rPr kumimoji="1" lang="en-US" altLang="ko-KR" sz="2000" dirty="0">
                <a:latin typeface="+mn-ea"/>
              </a:rPr>
              <a:t>16</a:t>
            </a:r>
            <a:r>
              <a:rPr kumimoji="1" lang="ko-KR" altLang="en-US" sz="2000" dirty="0">
                <a:latin typeface="+mn-ea"/>
              </a:rPr>
              <a:t> 은 이제 애플 </a:t>
            </a:r>
            <a:r>
              <a:rPr kumimoji="1" lang="en-US" altLang="ko-KR" sz="2000" dirty="0">
                <a:latin typeface="+mn-ea"/>
              </a:rPr>
              <a:t>M1 </a:t>
            </a:r>
            <a:r>
              <a:rPr kumimoji="1" lang="ko-KR" altLang="en-US" sz="2000" dirty="0">
                <a:latin typeface="+mn-ea"/>
              </a:rPr>
              <a:t>노트북과 성능이 비슷하다</a:t>
            </a:r>
            <a:r>
              <a:rPr kumimoji="1" lang="en-US" altLang="ko-KR" sz="2000" dirty="0">
                <a:latin typeface="+mn-ea"/>
              </a:rPr>
              <a:t>!</a:t>
            </a:r>
          </a:p>
          <a:p>
            <a:endParaRPr kumimoji="1" lang="en-US" altLang="ko-KR" sz="2000" dirty="0">
              <a:latin typeface="+mn-ea"/>
            </a:endParaRPr>
          </a:p>
          <a:p>
            <a:endParaRPr kumimoji="1" lang="en-US" altLang="ko-KR" sz="2000" dirty="0">
              <a:latin typeface="+mn-ea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5C76353-B2E1-2CBE-A387-4599878975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485" y="486096"/>
            <a:ext cx="11326059" cy="528425"/>
          </a:xfrm>
        </p:spPr>
        <p:txBody>
          <a:bodyPr>
            <a:normAutofit/>
          </a:bodyPr>
          <a:lstStyle/>
          <a:p>
            <a:r>
              <a:rPr kumimoji="1" lang="ko-KR" altLang="en-US" sz="2800" b="1" dirty="0"/>
              <a:t>매우 가격대비 효율적인 시스템</a:t>
            </a:r>
            <a:endParaRPr kumimoji="1" lang="ko-Kore-KR" altLang="en-US" sz="2800" b="1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C6FAA32-2892-B496-5A0D-FE5BFE14DC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962" y="6249086"/>
            <a:ext cx="2051232" cy="205947"/>
          </a:xfrm>
          <a:prstGeom prst="rect">
            <a:avLst/>
          </a:prstGeom>
        </p:spPr>
      </p:pic>
      <p:pic>
        <p:nvPicPr>
          <p:cNvPr id="3" name="그림 2" descr="텍스트, 그래픽 디자인, 디자인, 그래픽이(가) 표시된 사진&#10;&#10;자동 생성된 설명">
            <a:extLst>
              <a:ext uri="{FF2B5EF4-FFF2-40B4-BE49-F238E27FC236}">
                <a16:creationId xmlns:a16="http://schemas.microsoft.com/office/drawing/2014/main" id="{C7851DD6-D42E-7A42-5EA6-1A8FA64692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484" y="6194669"/>
            <a:ext cx="250904" cy="250904"/>
          </a:xfrm>
          <a:prstGeom prst="rect">
            <a:avLst/>
          </a:prstGeom>
        </p:spPr>
      </p:pic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39FB409F-6379-84B9-7C72-8F4C21B8CEB9}"/>
              </a:ext>
            </a:extLst>
          </p:cNvPr>
          <p:cNvGraphicFramePr>
            <a:graphicFrameLocks noGrp="1"/>
          </p:cNvGraphicFramePr>
          <p:nvPr/>
        </p:nvGraphicFramePr>
        <p:xfrm>
          <a:off x="462459" y="3052400"/>
          <a:ext cx="5461000" cy="2082800"/>
        </p:xfrm>
        <a:graphic>
          <a:graphicData uri="http://schemas.openxmlformats.org/drawingml/2006/table">
            <a:tbl>
              <a:tblPr/>
              <a:tblGrid>
                <a:gridCol w="2389386">
                  <a:extLst>
                    <a:ext uri="{9D8B030D-6E8A-4147-A177-3AD203B41FA5}">
                      <a16:colId xmlns:a16="http://schemas.microsoft.com/office/drawing/2014/main" val="911012055"/>
                    </a:ext>
                  </a:extLst>
                </a:gridCol>
                <a:gridCol w="1535807">
                  <a:extLst>
                    <a:ext uri="{9D8B030D-6E8A-4147-A177-3AD203B41FA5}">
                      <a16:colId xmlns:a16="http://schemas.microsoft.com/office/drawing/2014/main" val="2685653692"/>
                    </a:ext>
                  </a:extLst>
                </a:gridCol>
                <a:gridCol w="1535807">
                  <a:extLst>
                    <a:ext uri="{9D8B030D-6E8A-4147-A177-3AD203B41FA5}">
                      <a16:colId xmlns:a16="http://schemas.microsoft.com/office/drawing/2014/main" val="1564414950"/>
                    </a:ext>
                  </a:extLst>
                </a:gridCol>
              </a:tblGrid>
              <a:tr h="355600">
                <a:tc>
                  <a:txBody>
                    <a:bodyPr/>
                    <a:lstStyle/>
                    <a:p>
                      <a:pPr algn="ctr" fontAlgn="ctr"/>
                      <a:r>
                        <a:rPr lang="en-KR" sz="20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Single Core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Multi Core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0637665"/>
                  </a:ext>
                </a:extLst>
              </a:tr>
              <a:tr h="3556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Raspberry Pi 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KR" sz="20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799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KR" sz="20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1592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4190227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NVIDIA Jetson Nano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KR" sz="20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250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KR" sz="20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779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1596376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Samsung Galaxy S20+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KR" sz="2000" b="1" i="0" u="none" strike="noStrike" dirty="0">
                          <a:solidFill>
                            <a:srgbClr val="DE3127"/>
                          </a:solidFill>
                          <a:effectLst/>
                          <a:latin typeface="Aptos Narrow" panose="020B0004020202020204" pitchFamily="34" charset="0"/>
                        </a:rPr>
                        <a:t>1253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KR" sz="2000" b="1" i="0" u="none" strike="noStrike" dirty="0">
                          <a:solidFill>
                            <a:srgbClr val="DE3127"/>
                          </a:solidFill>
                          <a:effectLst/>
                          <a:latin typeface="Aptos Narrow" panose="020B0004020202020204" pitchFamily="34" charset="0"/>
                        </a:rPr>
                        <a:t>3243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4348840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Intel i5-7500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KR" sz="2000" b="1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1214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KR" sz="2000" b="1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3385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6144950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Samsung Galaxy S24+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KR" sz="20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2092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KR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6575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2026031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2764A0FB-1DA2-098E-4124-CC10DC19EC11}"/>
              </a:ext>
            </a:extLst>
          </p:cNvPr>
          <p:cNvSpPr txBox="1"/>
          <p:nvPr/>
        </p:nvSpPr>
        <p:spPr>
          <a:xfrm>
            <a:off x="462458" y="5286367"/>
            <a:ext cx="546100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2000" dirty="0">
                <a:latin typeface="+mn-ea"/>
              </a:rPr>
              <a:t>벤치마크 결과 </a:t>
            </a:r>
            <a:r>
              <a:rPr kumimoji="1" lang="en-US" altLang="ko-KR" sz="2000" dirty="0">
                <a:latin typeface="+mn-ea"/>
              </a:rPr>
              <a:t>by</a:t>
            </a:r>
            <a:r>
              <a:rPr kumimoji="1" lang="en-US" sz="2000" dirty="0">
                <a:latin typeface="+mn-ea"/>
              </a:rPr>
              <a:t> </a:t>
            </a:r>
            <a:r>
              <a:rPr kumimoji="1" lang="en-US" sz="2000" dirty="0" err="1">
                <a:latin typeface="+mn-ea"/>
              </a:rPr>
              <a:t>GeekBench</a:t>
            </a:r>
            <a:r>
              <a:rPr kumimoji="1" lang="en-US" sz="2000" dirty="0">
                <a:latin typeface="+mn-ea"/>
              </a:rPr>
              <a:t> 6</a:t>
            </a:r>
            <a:endParaRPr lang="en-KR" sz="2000" dirty="0"/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7BF5438E-09A4-7361-D43D-B11237488440}"/>
              </a:ext>
            </a:extLst>
          </p:cNvPr>
          <p:cNvGraphicFramePr>
            <a:graphicFrameLocks/>
          </p:cNvGraphicFramePr>
          <p:nvPr/>
        </p:nvGraphicFramePr>
        <p:xfrm>
          <a:off x="6095999" y="2966223"/>
          <a:ext cx="5858108" cy="37691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26032079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C76353-B2E1-2CBE-A387-4599878975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485" y="486096"/>
            <a:ext cx="11326059" cy="528425"/>
          </a:xfrm>
        </p:spPr>
        <p:txBody>
          <a:bodyPr>
            <a:normAutofit/>
          </a:bodyPr>
          <a:lstStyle/>
          <a:p>
            <a:r>
              <a:rPr kumimoji="1" lang="ko-KR" altLang="en-US" sz="2800" b="1" dirty="0"/>
              <a:t>스마트폰의 개발 영역확장</a:t>
            </a:r>
            <a:r>
              <a:rPr kumimoji="1" lang="en-US" altLang="ko-KR" sz="2800" b="1" dirty="0"/>
              <a:t>!! </a:t>
            </a:r>
            <a:endParaRPr kumimoji="1" lang="ko-Kore-KR" altLang="en-US" sz="2800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C6FAA32-2892-B496-5A0D-FE5BFE14DC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962" y="6249086"/>
            <a:ext cx="2051232" cy="205947"/>
          </a:xfrm>
          <a:prstGeom prst="rect">
            <a:avLst/>
          </a:prstGeom>
        </p:spPr>
      </p:pic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9BCC23CE-EC39-80FC-8DF9-8B81CB4594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3484" y="1253331"/>
            <a:ext cx="11326058" cy="4827980"/>
          </a:xfrm>
        </p:spPr>
        <p:txBody>
          <a:bodyPr>
            <a:normAutofit/>
          </a:bodyPr>
          <a:lstStyle/>
          <a:p>
            <a:r>
              <a:rPr kumimoji="1" lang="ko-KR" altLang="en-US" sz="2000" dirty="0"/>
              <a:t>스마트폰에서 </a:t>
            </a:r>
            <a:r>
              <a:rPr kumimoji="1" lang="ko-KR" altLang="en-US" sz="2000" dirty="0" err="1">
                <a:solidFill>
                  <a:srgbClr val="C00000"/>
                </a:solidFill>
              </a:rPr>
              <a:t>아두이노</a:t>
            </a:r>
            <a:r>
              <a:rPr kumimoji="1" lang="ko-KR" altLang="en-US" sz="2000" dirty="0">
                <a:solidFill>
                  <a:srgbClr val="C00000"/>
                </a:solidFill>
              </a:rPr>
              <a:t> 제어</a:t>
            </a:r>
            <a:r>
              <a:rPr kumimoji="1" lang="ko-KR" altLang="en-US" sz="2000" dirty="0"/>
              <a:t>를 위한 도구들은 정말로 </a:t>
            </a:r>
            <a:r>
              <a:rPr kumimoji="1" lang="ko-KR" altLang="en-US" sz="2000" dirty="0" err="1"/>
              <a:t>정말로</a:t>
            </a:r>
            <a:r>
              <a:rPr kumimoji="1" lang="ko-KR" altLang="en-US" sz="2000" dirty="0"/>
              <a:t> 많다</a:t>
            </a:r>
            <a:r>
              <a:rPr kumimoji="1" lang="en-US" altLang="ko-KR" sz="2000" dirty="0"/>
              <a:t>!</a:t>
            </a:r>
            <a:endParaRPr kumimoji="1" lang="en-US" altLang="ko-KR" sz="2000" dirty="0">
              <a:solidFill>
                <a:srgbClr val="DE3127"/>
              </a:solidFill>
            </a:endParaRPr>
          </a:p>
          <a:p>
            <a:r>
              <a:rPr kumimoji="1" lang="ko-KR" altLang="en-US" sz="2000" dirty="0"/>
              <a:t>대표적으로 </a:t>
            </a:r>
            <a:r>
              <a:rPr kumimoji="1" lang="en-US" altLang="ko-KR" sz="2000" dirty="0" err="1"/>
              <a:t>Numato</a:t>
            </a:r>
            <a:r>
              <a:rPr kumimoji="1" lang="ko-KR" altLang="en-US" sz="2000" dirty="0"/>
              <a:t>의 </a:t>
            </a:r>
            <a:r>
              <a:rPr kumimoji="1" lang="en-US" altLang="ko-KR" sz="2000" dirty="0">
                <a:solidFill>
                  <a:srgbClr val="C00000"/>
                </a:solidFill>
              </a:rPr>
              <a:t>GPIO </a:t>
            </a:r>
            <a:r>
              <a:rPr kumimoji="1" lang="ko-KR" altLang="en-US" sz="2000" dirty="0">
                <a:solidFill>
                  <a:srgbClr val="C00000"/>
                </a:solidFill>
              </a:rPr>
              <a:t>확장</a:t>
            </a:r>
            <a:r>
              <a:rPr kumimoji="1" lang="ko-KR" altLang="en-US" sz="2000" dirty="0"/>
              <a:t> 도구</a:t>
            </a:r>
            <a:r>
              <a:rPr kumimoji="1" lang="en-US" altLang="ko-KR" sz="2000" dirty="0"/>
              <a:t>, C </a:t>
            </a:r>
            <a:r>
              <a:rPr kumimoji="1" lang="ko-KR" altLang="en-US" sz="2000" dirty="0"/>
              <a:t>타입 </a:t>
            </a:r>
            <a:r>
              <a:rPr kumimoji="1" lang="en-US" altLang="ko-KR" sz="2000" dirty="0"/>
              <a:t>USB </a:t>
            </a:r>
            <a:r>
              <a:rPr kumimoji="1" lang="ko-KR" altLang="en-US" sz="2000" dirty="0">
                <a:solidFill>
                  <a:srgbClr val="C00000"/>
                </a:solidFill>
              </a:rPr>
              <a:t>허브</a:t>
            </a:r>
            <a:r>
              <a:rPr kumimoji="1" lang="en-US" altLang="ko-KR" sz="2000" dirty="0"/>
              <a:t>, </a:t>
            </a:r>
            <a:r>
              <a:rPr kumimoji="1" lang="en-US" altLang="ko-KR" sz="2000" dirty="0" err="1"/>
              <a:t>etc</a:t>
            </a:r>
            <a:r>
              <a:rPr kumimoji="1" lang="en-US" altLang="ko-KR" sz="2000" dirty="0"/>
              <a:t>…</a:t>
            </a:r>
          </a:p>
        </p:txBody>
      </p:sp>
      <p:pic>
        <p:nvPicPr>
          <p:cNvPr id="3" name="그림 2" descr="텍스트, 그래픽 디자인, 디자인, 그래픽이(가) 표시된 사진&#10;&#10;자동 생성된 설명">
            <a:extLst>
              <a:ext uri="{FF2B5EF4-FFF2-40B4-BE49-F238E27FC236}">
                <a16:creationId xmlns:a16="http://schemas.microsoft.com/office/drawing/2014/main" id="{C7851DD6-D42E-7A42-5EA6-1A8FA64692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484" y="6194669"/>
            <a:ext cx="250904" cy="250904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D6933EC-A74A-420F-1205-8D3E259FB7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7444" y="2613145"/>
            <a:ext cx="5278298" cy="2863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8DD924CA-E1DC-F4AC-DE6B-BD013A799ED3}"/>
              </a:ext>
            </a:extLst>
          </p:cNvPr>
          <p:cNvGrpSpPr/>
          <p:nvPr/>
        </p:nvGrpSpPr>
        <p:grpSpPr>
          <a:xfrm>
            <a:off x="101660" y="2007676"/>
            <a:ext cx="6345580" cy="4130314"/>
            <a:chOff x="150165" y="1980468"/>
            <a:chExt cx="6345580" cy="4130314"/>
          </a:xfrm>
        </p:grpSpPr>
        <p:grpSp>
          <p:nvGrpSpPr>
            <p:cNvPr id="22" name="Group 44">
              <a:extLst>
                <a:ext uri="{FF2B5EF4-FFF2-40B4-BE49-F238E27FC236}">
                  <a16:creationId xmlns:a16="http://schemas.microsoft.com/office/drawing/2014/main" id="{F44BB4B4-B2AE-C0B0-083D-F74C406CA89D}"/>
                </a:ext>
              </a:extLst>
            </p:cNvPr>
            <p:cNvGrpSpPr/>
            <p:nvPr/>
          </p:nvGrpSpPr>
          <p:grpSpPr>
            <a:xfrm>
              <a:off x="150165" y="1980468"/>
              <a:ext cx="4845938" cy="4130314"/>
              <a:chOff x="2047071" y="2594331"/>
              <a:chExt cx="4845938" cy="4130314"/>
            </a:xfrm>
          </p:grpSpPr>
          <p:pic>
            <p:nvPicPr>
              <p:cNvPr id="26" name="Picture 13" descr="A green circuit board with many slots&#10;&#10;Description automatically generated">
                <a:extLst>
                  <a:ext uri="{FF2B5EF4-FFF2-40B4-BE49-F238E27FC236}">
                    <a16:creationId xmlns:a16="http://schemas.microsoft.com/office/drawing/2014/main" id="{50379191-C834-758F-87B8-2B6BA11373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692769" y="5010978"/>
                <a:ext cx="2570501" cy="1713667"/>
              </a:xfrm>
              <a:prstGeom prst="rect">
                <a:avLst/>
              </a:prstGeom>
            </p:spPr>
          </p:pic>
          <p:pic>
            <p:nvPicPr>
              <p:cNvPr id="27" name="Picture 6" descr="Pixel Tablet: Google's latest comes with a twist - but can it find an  audience? | Science &amp; Tech News | Sky News">
                <a:extLst>
                  <a:ext uri="{FF2B5EF4-FFF2-40B4-BE49-F238E27FC236}">
                    <a16:creationId xmlns:a16="http://schemas.microsoft.com/office/drawing/2014/main" id="{BB95166D-F0FD-78B4-EB2B-76C33ED5F9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047071" y="2594331"/>
                <a:ext cx="4845938" cy="2725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28" name="Curved Connector 30">
                <a:extLst>
                  <a:ext uri="{FF2B5EF4-FFF2-40B4-BE49-F238E27FC236}">
                    <a16:creationId xmlns:a16="http://schemas.microsoft.com/office/drawing/2014/main" id="{60382375-7EBF-D305-19C2-C938CE3B26E0}"/>
                  </a:ext>
                </a:extLst>
              </p:cNvPr>
              <p:cNvCxnSpPr/>
              <p:nvPr/>
            </p:nvCxnSpPr>
            <p:spPr>
              <a:xfrm rot="5400000" flipH="1" flipV="1">
                <a:off x="2263009" y="3785203"/>
                <a:ext cx="1150164" cy="914400"/>
              </a:xfrm>
              <a:prstGeom prst="curvedConnector3">
                <a:avLst>
                  <a:gd name="adj1" fmla="val 102501"/>
                </a:avLst>
              </a:prstGeom>
              <a:ln w="508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Curved Connector 32">
                <a:extLst>
                  <a:ext uri="{FF2B5EF4-FFF2-40B4-BE49-F238E27FC236}">
                    <a16:creationId xmlns:a16="http://schemas.microsoft.com/office/drawing/2014/main" id="{8441E54E-82A3-1CE8-AD6D-63654B73E4E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80891" y="4817485"/>
                <a:ext cx="1533884" cy="961809"/>
              </a:xfrm>
              <a:prstGeom prst="curvedConnector3">
                <a:avLst>
                  <a:gd name="adj1" fmla="val -889"/>
                </a:avLst>
              </a:prstGeom>
              <a:ln w="508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38">
                <a:extLst>
                  <a:ext uri="{FF2B5EF4-FFF2-40B4-BE49-F238E27FC236}">
                    <a16:creationId xmlns:a16="http://schemas.microsoft.com/office/drawing/2014/main" id="{22134026-A0E1-9DE3-0965-3517B5F6466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421924" y="2889738"/>
                <a:ext cx="418682" cy="2203939"/>
              </a:xfrm>
              <a:prstGeom prst="line">
                <a:avLst/>
              </a:prstGeom>
              <a:ln>
                <a:solidFill>
                  <a:srgbClr val="3A3A3A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40">
                <a:extLst>
                  <a:ext uri="{FF2B5EF4-FFF2-40B4-BE49-F238E27FC236}">
                    <a16:creationId xmlns:a16="http://schemas.microsoft.com/office/drawing/2014/main" id="{42D57834-56F7-E0E2-271A-6C68396FCA7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527696" y="2663244"/>
                <a:ext cx="418682" cy="2203939"/>
              </a:xfrm>
              <a:prstGeom prst="line">
                <a:avLst/>
              </a:prstGeom>
              <a:ln w="127000">
                <a:solidFill>
                  <a:srgbClr val="3A3A3A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41">
                <a:extLst>
                  <a:ext uri="{FF2B5EF4-FFF2-40B4-BE49-F238E27FC236}">
                    <a16:creationId xmlns:a16="http://schemas.microsoft.com/office/drawing/2014/main" id="{A726FD91-B506-B990-E43E-EC88D247F5A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86223" y="3588833"/>
                <a:ext cx="310396" cy="1254370"/>
              </a:xfrm>
              <a:prstGeom prst="line">
                <a:avLst/>
              </a:prstGeom>
              <a:ln w="254000">
                <a:solidFill>
                  <a:srgbClr val="3A3A3A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43">
                <a:extLst>
                  <a:ext uri="{FF2B5EF4-FFF2-40B4-BE49-F238E27FC236}">
                    <a16:creationId xmlns:a16="http://schemas.microsoft.com/office/drawing/2014/main" id="{C87155CE-47D8-A4B6-DBA6-7613A8BBFD5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838623" y="3741233"/>
                <a:ext cx="310396" cy="1254370"/>
              </a:xfrm>
              <a:prstGeom prst="line">
                <a:avLst/>
              </a:prstGeom>
              <a:ln w="254000">
                <a:solidFill>
                  <a:srgbClr val="3A3A3A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23" name="Picture 6" descr="1460 Tie-Point Solderless Plug-In BreadBoard - BPS | Mouser">
              <a:extLst>
                <a:ext uri="{FF2B5EF4-FFF2-40B4-BE49-F238E27FC236}">
                  <a16:creationId xmlns:a16="http://schemas.microsoft.com/office/drawing/2014/main" id="{BC302C1F-13B3-579D-ACAE-AA07E6E9068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9344" y="2862870"/>
              <a:ext cx="2746401" cy="19957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원호 23">
              <a:extLst>
                <a:ext uri="{FF2B5EF4-FFF2-40B4-BE49-F238E27FC236}">
                  <a16:creationId xmlns:a16="http://schemas.microsoft.com/office/drawing/2014/main" id="{45734BA4-F774-915B-DE9A-D2CAC53D9394}"/>
                </a:ext>
              </a:extLst>
            </p:cNvPr>
            <p:cNvSpPr/>
            <p:nvPr/>
          </p:nvSpPr>
          <p:spPr>
            <a:xfrm rot="5400000">
              <a:off x="3305843" y="3477245"/>
              <a:ext cx="1582142" cy="1736431"/>
            </a:xfrm>
            <a:prstGeom prst="arc">
              <a:avLst>
                <a:gd name="adj1" fmla="val 15529238"/>
                <a:gd name="adj2" fmla="val 0"/>
              </a:avLst>
            </a:prstGeom>
            <a:noFill/>
            <a:ln w="50800">
              <a:solidFill>
                <a:srgbClr val="FFFF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원호 24">
              <a:extLst>
                <a:ext uri="{FF2B5EF4-FFF2-40B4-BE49-F238E27FC236}">
                  <a16:creationId xmlns:a16="http://schemas.microsoft.com/office/drawing/2014/main" id="{CA99F13E-911D-5143-1434-56662AE7EC94}"/>
                </a:ext>
              </a:extLst>
            </p:cNvPr>
            <p:cNvSpPr/>
            <p:nvPr/>
          </p:nvSpPr>
          <p:spPr>
            <a:xfrm rot="17619376">
              <a:off x="3517686" y="3990372"/>
              <a:ext cx="1582142" cy="1736431"/>
            </a:xfrm>
            <a:prstGeom prst="arc">
              <a:avLst>
                <a:gd name="adj1" fmla="val 15529238"/>
                <a:gd name="adj2" fmla="val 0"/>
              </a:avLst>
            </a:prstGeom>
            <a:noFill/>
            <a:ln w="5080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7543187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C76353-B2E1-2CBE-A387-4599878975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485" y="486096"/>
            <a:ext cx="11326059" cy="528425"/>
          </a:xfrm>
        </p:spPr>
        <p:txBody>
          <a:bodyPr>
            <a:normAutofit/>
          </a:bodyPr>
          <a:lstStyle/>
          <a:p>
            <a:r>
              <a:rPr kumimoji="1" lang="ko-KR" altLang="en-US" sz="2800" b="1" dirty="0"/>
              <a:t>스마트폰의 개발 영역확장</a:t>
            </a:r>
            <a:r>
              <a:rPr kumimoji="1" lang="en-US" altLang="ko-KR" sz="2800" b="1" dirty="0"/>
              <a:t>!! </a:t>
            </a:r>
            <a:endParaRPr kumimoji="1" lang="ko-Kore-KR" altLang="en-US" sz="2800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C6FAA32-2892-B496-5A0D-FE5BFE14DC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962" y="6249086"/>
            <a:ext cx="2051232" cy="205947"/>
          </a:xfrm>
          <a:prstGeom prst="rect">
            <a:avLst/>
          </a:prstGeom>
        </p:spPr>
      </p:pic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9BCC23CE-EC39-80FC-8DF9-8B81CB4594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3484" y="1253331"/>
            <a:ext cx="11326058" cy="4827980"/>
          </a:xfrm>
        </p:spPr>
        <p:txBody>
          <a:bodyPr>
            <a:normAutofit/>
          </a:bodyPr>
          <a:lstStyle/>
          <a:p>
            <a:r>
              <a:rPr kumimoji="1" lang="ko-KR" altLang="en-US" sz="2000" dirty="0"/>
              <a:t>라즈베리 파이와 스마트폰은 </a:t>
            </a:r>
            <a:r>
              <a:rPr kumimoji="1" lang="ko-KR" altLang="en-US" sz="2000" dirty="0">
                <a:solidFill>
                  <a:srgbClr val="C00000"/>
                </a:solidFill>
              </a:rPr>
              <a:t>근본</a:t>
            </a:r>
            <a:r>
              <a:rPr kumimoji="1" lang="ko-KR" altLang="en-US" sz="2000" dirty="0"/>
              <a:t>적으로 구성은 </a:t>
            </a:r>
            <a:r>
              <a:rPr kumimoji="1" lang="ko-KR" altLang="en-US" sz="2000" dirty="0">
                <a:solidFill>
                  <a:srgbClr val="C00000"/>
                </a:solidFill>
              </a:rPr>
              <a:t>같다</a:t>
            </a:r>
            <a:r>
              <a:rPr kumimoji="1" lang="en-US" altLang="ko-KR" sz="2000" dirty="0"/>
              <a:t>!</a:t>
            </a:r>
          </a:p>
          <a:p>
            <a:endParaRPr kumimoji="1" lang="en-US" altLang="ko-KR" sz="2000" dirty="0">
              <a:solidFill>
                <a:srgbClr val="DE3127"/>
              </a:solidFill>
            </a:endParaRPr>
          </a:p>
        </p:txBody>
      </p:sp>
      <p:pic>
        <p:nvPicPr>
          <p:cNvPr id="3" name="그림 2" descr="텍스트, 그래픽 디자인, 디자인, 그래픽이(가) 표시된 사진&#10;&#10;자동 생성된 설명">
            <a:extLst>
              <a:ext uri="{FF2B5EF4-FFF2-40B4-BE49-F238E27FC236}">
                <a16:creationId xmlns:a16="http://schemas.microsoft.com/office/drawing/2014/main" id="{C7851DD6-D42E-7A42-5EA6-1A8FA64692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484" y="6194669"/>
            <a:ext cx="250904" cy="250904"/>
          </a:xfrm>
          <a:prstGeom prst="rect">
            <a:avLst/>
          </a:prstGeom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8DD924CA-E1DC-F4AC-DE6B-BD013A799ED3}"/>
              </a:ext>
            </a:extLst>
          </p:cNvPr>
          <p:cNvGrpSpPr/>
          <p:nvPr/>
        </p:nvGrpSpPr>
        <p:grpSpPr>
          <a:xfrm>
            <a:off x="260281" y="2034885"/>
            <a:ext cx="6345580" cy="4130314"/>
            <a:chOff x="150165" y="1980468"/>
            <a:chExt cx="6345580" cy="4130314"/>
          </a:xfrm>
        </p:grpSpPr>
        <p:grpSp>
          <p:nvGrpSpPr>
            <p:cNvPr id="22" name="Group 44">
              <a:extLst>
                <a:ext uri="{FF2B5EF4-FFF2-40B4-BE49-F238E27FC236}">
                  <a16:creationId xmlns:a16="http://schemas.microsoft.com/office/drawing/2014/main" id="{F44BB4B4-B2AE-C0B0-083D-F74C406CA89D}"/>
                </a:ext>
              </a:extLst>
            </p:cNvPr>
            <p:cNvGrpSpPr/>
            <p:nvPr/>
          </p:nvGrpSpPr>
          <p:grpSpPr>
            <a:xfrm>
              <a:off x="150165" y="1980468"/>
              <a:ext cx="4845938" cy="4130314"/>
              <a:chOff x="2047071" y="2594331"/>
              <a:chExt cx="4845938" cy="4130314"/>
            </a:xfrm>
          </p:grpSpPr>
          <p:pic>
            <p:nvPicPr>
              <p:cNvPr id="26" name="Picture 13" descr="A green circuit board with many slots&#10;&#10;Description automatically generated">
                <a:extLst>
                  <a:ext uri="{FF2B5EF4-FFF2-40B4-BE49-F238E27FC236}">
                    <a16:creationId xmlns:a16="http://schemas.microsoft.com/office/drawing/2014/main" id="{50379191-C834-758F-87B8-2B6BA11373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692769" y="5010978"/>
                <a:ext cx="2570501" cy="1713667"/>
              </a:xfrm>
              <a:prstGeom prst="rect">
                <a:avLst/>
              </a:prstGeom>
            </p:spPr>
          </p:pic>
          <p:pic>
            <p:nvPicPr>
              <p:cNvPr id="27" name="Picture 6" descr="Pixel Tablet: Google's latest comes with a twist - but can it find an  audience? | Science &amp; Tech News | Sky News">
                <a:extLst>
                  <a:ext uri="{FF2B5EF4-FFF2-40B4-BE49-F238E27FC236}">
                    <a16:creationId xmlns:a16="http://schemas.microsoft.com/office/drawing/2014/main" id="{BB95166D-F0FD-78B4-EB2B-76C33ED5F9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047071" y="2594331"/>
                <a:ext cx="4845938" cy="2725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28" name="Curved Connector 30">
                <a:extLst>
                  <a:ext uri="{FF2B5EF4-FFF2-40B4-BE49-F238E27FC236}">
                    <a16:creationId xmlns:a16="http://schemas.microsoft.com/office/drawing/2014/main" id="{60382375-7EBF-D305-19C2-C938CE3B26E0}"/>
                  </a:ext>
                </a:extLst>
              </p:cNvPr>
              <p:cNvCxnSpPr/>
              <p:nvPr/>
            </p:nvCxnSpPr>
            <p:spPr>
              <a:xfrm rot="5400000" flipH="1" flipV="1">
                <a:off x="2263009" y="3785203"/>
                <a:ext cx="1150164" cy="914400"/>
              </a:xfrm>
              <a:prstGeom prst="curvedConnector3">
                <a:avLst>
                  <a:gd name="adj1" fmla="val 102501"/>
                </a:avLst>
              </a:prstGeom>
              <a:ln w="508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Curved Connector 32">
                <a:extLst>
                  <a:ext uri="{FF2B5EF4-FFF2-40B4-BE49-F238E27FC236}">
                    <a16:creationId xmlns:a16="http://schemas.microsoft.com/office/drawing/2014/main" id="{8441E54E-82A3-1CE8-AD6D-63654B73E4E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80891" y="4817485"/>
                <a:ext cx="1533884" cy="961809"/>
              </a:xfrm>
              <a:prstGeom prst="curvedConnector3">
                <a:avLst>
                  <a:gd name="adj1" fmla="val -889"/>
                </a:avLst>
              </a:prstGeom>
              <a:ln w="508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38">
                <a:extLst>
                  <a:ext uri="{FF2B5EF4-FFF2-40B4-BE49-F238E27FC236}">
                    <a16:creationId xmlns:a16="http://schemas.microsoft.com/office/drawing/2014/main" id="{22134026-A0E1-9DE3-0965-3517B5F6466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421924" y="2889738"/>
                <a:ext cx="418682" cy="2203939"/>
              </a:xfrm>
              <a:prstGeom prst="line">
                <a:avLst/>
              </a:prstGeom>
              <a:ln>
                <a:solidFill>
                  <a:srgbClr val="3A3A3A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40">
                <a:extLst>
                  <a:ext uri="{FF2B5EF4-FFF2-40B4-BE49-F238E27FC236}">
                    <a16:creationId xmlns:a16="http://schemas.microsoft.com/office/drawing/2014/main" id="{42D57834-56F7-E0E2-271A-6C68396FCA7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527696" y="2663244"/>
                <a:ext cx="418682" cy="2203939"/>
              </a:xfrm>
              <a:prstGeom prst="line">
                <a:avLst/>
              </a:prstGeom>
              <a:ln w="127000">
                <a:solidFill>
                  <a:srgbClr val="3A3A3A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41">
                <a:extLst>
                  <a:ext uri="{FF2B5EF4-FFF2-40B4-BE49-F238E27FC236}">
                    <a16:creationId xmlns:a16="http://schemas.microsoft.com/office/drawing/2014/main" id="{A726FD91-B506-B990-E43E-EC88D247F5A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86223" y="3588833"/>
                <a:ext cx="310396" cy="1254370"/>
              </a:xfrm>
              <a:prstGeom prst="line">
                <a:avLst/>
              </a:prstGeom>
              <a:ln w="254000">
                <a:solidFill>
                  <a:srgbClr val="3A3A3A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43">
                <a:extLst>
                  <a:ext uri="{FF2B5EF4-FFF2-40B4-BE49-F238E27FC236}">
                    <a16:creationId xmlns:a16="http://schemas.microsoft.com/office/drawing/2014/main" id="{C87155CE-47D8-A4B6-DBA6-7613A8BBFD5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838623" y="3741233"/>
                <a:ext cx="310396" cy="1254370"/>
              </a:xfrm>
              <a:prstGeom prst="line">
                <a:avLst/>
              </a:prstGeom>
              <a:ln w="254000">
                <a:solidFill>
                  <a:srgbClr val="3A3A3A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23" name="Picture 6" descr="1460 Tie-Point Solderless Plug-In BreadBoard - BPS | Mouser">
              <a:extLst>
                <a:ext uri="{FF2B5EF4-FFF2-40B4-BE49-F238E27FC236}">
                  <a16:creationId xmlns:a16="http://schemas.microsoft.com/office/drawing/2014/main" id="{BC302C1F-13B3-579D-ACAE-AA07E6E9068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9344" y="2862870"/>
              <a:ext cx="2746401" cy="19957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원호 23">
              <a:extLst>
                <a:ext uri="{FF2B5EF4-FFF2-40B4-BE49-F238E27FC236}">
                  <a16:creationId xmlns:a16="http://schemas.microsoft.com/office/drawing/2014/main" id="{45734BA4-F774-915B-DE9A-D2CAC53D9394}"/>
                </a:ext>
              </a:extLst>
            </p:cNvPr>
            <p:cNvSpPr/>
            <p:nvPr/>
          </p:nvSpPr>
          <p:spPr>
            <a:xfrm rot="5400000">
              <a:off x="3305843" y="3477245"/>
              <a:ext cx="1582142" cy="1736431"/>
            </a:xfrm>
            <a:prstGeom prst="arc">
              <a:avLst>
                <a:gd name="adj1" fmla="val 15529238"/>
                <a:gd name="adj2" fmla="val 0"/>
              </a:avLst>
            </a:prstGeom>
            <a:noFill/>
            <a:ln w="50800">
              <a:solidFill>
                <a:srgbClr val="FFFF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원호 24">
              <a:extLst>
                <a:ext uri="{FF2B5EF4-FFF2-40B4-BE49-F238E27FC236}">
                  <a16:creationId xmlns:a16="http://schemas.microsoft.com/office/drawing/2014/main" id="{CA99F13E-911D-5143-1434-56662AE7EC94}"/>
                </a:ext>
              </a:extLst>
            </p:cNvPr>
            <p:cNvSpPr/>
            <p:nvPr/>
          </p:nvSpPr>
          <p:spPr>
            <a:xfrm rot="17619376">
              <a:off x="3517686" y="3990372"/>
              <a:ext cx="1582142" cy="1736431"/>
            </a:xfrm>
            <a:prstGeom prst="arc">
              <a:avLst>
                <a:gd name="adj1" fmla="val 15529238"/>
                <a:gd name="adj2" fmla="val 0"/>
              </a:avLst>
            </a:prstGeom>
            <a:noFill/>
            <a:ln w="5080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" name="Picture 4" descr="50 Cool Raspberry Pi Projects for Summer 2024 | All3DP">
            <a:extLst>
              <a:ext uri="{FF2B5EF4-FFF2-40B4-BE49-F238E27FC236}">
                <a16:creationId xmlns:a16="http://schemas.microsoft.com/office/drawing/2014/main" id="{E7F62C5E-1B78-7D80-B2D9-DF2EB37F29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20" t="2298" r="20854" b="1"/>
          <a:stretch/>
        </p:blipFill>
        <p:spPr bwMode="auto">
          <a:xfrm>
            <a:off x="6819075" y="2294929"/>
            <a:ext cx="4697253" cy="3749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80221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C76353-B2E1-2CBE-A387-4599878975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485" y="486096"/>
            <a:ext cx="11326059" cy="528425"/>
          </a:xfrm>
        </p:spPr>
        <p:txBody>
          <a:bodyPr>
            <a:normAutofit/>
          </a:bodyPr>
          <a:lstStyle/>
          <a:p>
            <a:r>
              <a:rPr kumimoji="1" lang="ko-KR" altLang="en-US" sz="2800" b="1" dirty="0"/>
              <a:t>스마트폰에서 우분투</a:t>
            </a:r>
            <a:r>
              <a:rPr kumimoji="1" lang="en-US" altLang="ko-KR" sz="1800" b="1" dirty="0"/>
              <a:t>(</a:t>
            </a:r>
            <a:r>
              <a:rPr kumimoji="1" lang="ko-KR" altLang="en-US" sz="1800" b="1" dirty="0"/>
              <a:t>리눅스</a:t>
            </a:r>
            <a:r>
              <a:rPr kumimoji="1" lang="en-US" altLang="ko-KR" sz="1800" b="1" dirty="0"/>
              <a:t>)</a:t>
            </a:r>
            <a:r>
              <a:rPr kumimoji="1" lang="ko-KR" altLang="en-US" sz="2800" b="1" dirty="0" err="1"/>
              <a:t>를</a:t>
            </a:r>
            <a:r>
              <a:rPr kumimoji="1" lang="ko-KR" altLang="en-US" sz="2800" b="1" dirty="0"/>
              <a:t> 사용할 수 없을까</a:t>
            </a:r>
            <a:r>
              <a:rPr kumimoji="1" lang="en-US" altLang="ko-KR" sz="2800" b="1" dirty="0"/>
              <a:t>?</a:t>
            </a:r>
            <a:endParaRPr kumimoji="1" lang="ko-Kore-KR" altLang="en-US" sz="2800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C6FAA32-2892-B496-5A0D-FE5BFE14DC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962" y="6249086"/>
            <a:ext cx="2051232" cy="205947"/>
          </a:xfrm>
          <a:prstGeom prst="rect">
            <a:avLst/>
          </a:prstGeom>
        </p:spPr>
      </p:pic>
      <p:pic>
        <p:nvPicPr>
          <p:cNvPr id="3" name="그림 2" descr="텍스트, 그래픽 디자인, 디자인, 그래픽이(가) 표시된 사진&#10;&#10;자동 생성된 설명">
            <a:extLst>
              <a:ext uri="{FF2B5EF4-FFF2-40B4-BE49-F238E27FC236}">
                <a16:creationId xmlns:a16="http://schemas.microsoft.com/office/drawing/2014/main" id="{C7851DD6-D42E-7A42-5EA6-1A8FA64692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484" y="6194669"/>
            <a:ext cx="250904" cy="250904"/>
          </a:xfrm>
          <a:prstGeom prst="rect">
            <a:avLst/>
          </a:prstGeom>
        </p:spPr>
      </p:pic>
      <p:sp>
        <p:nvSpPr>
          <p:cNvPr id="4" name="AutoShape 4">
            <a:extLst>
              <a:ext uri="{FF2B5EF4-FFF2-40B4-BE49-F238E27FC236}">
                <a16:creationId xmlns:a16="http://schemas.microsoft.com/office/drawing/2014/main" id="{0F5BF60C-9D97-45C7-7DE8-3DF19B312C7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KR"/>
          </a:p>
        </p:txBody>
      </p:sp>
      <p:sp>
        <p:nvSpPr>
          <p:cNvPr id="5" name="AutoShape 6">
            <a:extLst>
              <a:ext uri="{FF2B5EF4-FFF2-40B4-BE49-F238E27FC236}">
                <a16:creationId xmlns:a16="http://schemas.microsoft.com/office/drawing/2014/main" id="{36E7F742-FB7C-EF1E-235C-38B1B12A2DA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KR"/>
          </a:p>
        </p:txBody>
      </p:sp>
      <p:pic>
        <p:nvPicPr>
          <p:cNvPr id="1042" name="Picture 18" descr="Is Android Really Open-Source? And Does It Even Matter?">
            <a:extLst>
              <a:ext uri="{FF2B5EF4-FFF2-40B4-BE49-F238E27FC236}">
                <a16:creationId xmlns:a16="http://schemas.microsoft.com/office/drawing/2014/main" id="{D0D9F18E-107F-9502-77EC-A3E5A33FDB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3475" y="1485137"/>
            <a:ext cx="8385050" cy="4192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81652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294900-6FBB-05C9-AE87-59894BAD95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2492C0-D81F-04FA-E0B2-1A967DD42E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485" y="486096"/>
            <a:ext cx="11326059" cy="528425"/>
          </a:xfrm>
        </p:spPr>
        <p:txBody>
          <a:bodyPr>
            <a:normAutofit/>
          </a:bodyPr>
          <a:lstStyle/>
          <a:p>
            <a:r>
              <a:rPr kumimoji="1" lang="ko-KR" altLang="en-US" sz="2800" b="1" dirty="0"/>
              <a:t>스마트폰에서 우분투</a:t>
            </a:r>
            <a:r>
              <a:rPr kumimoji="1" lang="en-US" altLang="ko-KR" sz="1800" b="1" dirty="0"/>
              <a:t>(</a:t>
            </a:r>
            <a:r>
              <a:rPr kumimoji="1" lang="ko-KR" altLang="en-US" sz="1800" b="1" dirty="0"/>
              <a:t>리눅스</a:t>
            </a:r>
            <a:r>
              <a:rPr kumimoji="1" lang="en-US" altLang="ko-KR" sz="1800" b="1" dirty="0"/>
              <a:t>)</a:t>
            </a:r>
            <a:r>
              <a:rPr kumimoji="1" lang="ko-KR" altLang="en-US" sz="2800" b="1" dirty="0"/>
              <a:t>를 사용할 수 없을까</a:t>
            </a:r>
            <a:r>
              <a:rPr kumimoji="1" lang="en-US" altLang="ko-KR" sz="2800" b="1" dirty="0"/>
              <a:t>?</a:t>
            </a:r>
            <a:endParaRPr kumimoji="1" lang="ko-Kore-KR" altLang="en-US" sz="2800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DB63374-7988-0DD7-75D9-E0BFB91FF2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962" y="6249086"/>
            <a:ext cx="2051232" cy="205947"/>
          </a:xfrm>
          <a:prstGeom prst="rect">
            <a:avLst/>
          </a:prstGeom>
        </p:spPr>
      </p:pic>
      <p:pic>
        <p:nvPicPr>
          <p:cNvPr id="3" name="그림 2" descr="텍스트, 그래픽 디자인, 디자인, 그래픽이(가) 표시된 사진&#10;&#10;자동 생성된 설명">
            <a:extLst>
              <a:ext uri="{FF2B5EF4-FFF2-40B4-BE49-F238E27FC236}">
                <a16:creationId xmlns:a16="http://schemas.microsoft.com/office/drawing/2014/main" id="{1C7968E8-BB9F-3019-5563-4CEDE1D5A1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484" y="6194669"/>
            <a:ext cx="250904" cy="250904"/>
          </a:xfrm>
          <a:prstGeom prst="rect">
            <a:avLst/>
          </a:prstGeom>
        </p:spPr>
      </p:pic>
      <p:sp>
        <p:nvSpPr>
          <p:cNvPr id="4" name="AutoShape 4">
            <a:extLst>
              <a:ext uri="{FF2B5EF4-FFF2-40B4-BE49-F238E27FC236}">
                <a16:creationId xmlns:a16="http://schemas.microsoft.com/office/drawing/2014/main" id="{5A8784D4-E528-08E1-A7A2-9D8D8524545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KR"/>
          </a:p>
        </p:txBody>
      </p:sp>
      <p:sp>
        <p:nvSpPr>
          <p:cNvPr id="5" name="AutoShape 6">
            <a:extLst>
              <a:ext uri="{FF2B5EF4-FFF2-40B4-BE49-F238E27FC236}">
                <a16:creationId xmlns:a16="http://schemas.microsoft.com/office/drawing/2014/main" id="{CA04EAE8-B88B-BA0E-E1A4-2E92799BC11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KR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A853C2B-FF89-6430-B9A0-382AE8F56236}"/>
              </a:ext>
            </a:extLst>
          </p:cNvPr>
          <p:cNvGrpSpPr/>
          <p:nvPr/>
        </p:nvGrpSpPr>
        <p:grpSpPr>
          <a:xfrm>
            <a:off x="6219106" y="1311876"/>
            <a:ext cx="5510438" cy="2421924"/>
            <a:chOff x="737962" y="1927654"/>
            <a:chExt cx="5510438" cy="2421924"/>
          </a:xfrm>
        </p:grpSpPr>
        <p:pic>
          <p:nvPicPr>
            <p:cNvPr id="6146" name="Picture 2" descr="3 ways to Connect Android Phone to Windows 10 PC">
              <a:extLst>
                <a:ext uri="{FF2B5EF4-FFF2-40B4-BE49-F238E27FC236}">
                  <a16:creationId xmlns:a16="http://schemas.microsoft.com/office/drawing/2014/main" id="{DE8D4A39-3D2D-6E6D-33D3-1662136768A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22" t="23164" r="6496" b="15396"/>
            <a:stretch/>
          </p:blipFill>
          <p:spPr bwMode="auto">
            <a:xfrm>
              <a:off x="737962" y="1927654"/>
              <a:ext cx="5510438" cy="24219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704DEBB-ACBE-DF80-3D44-34D7BAD0A23F}"/>
                </a:ext>
              </a:extLst>
            </p:cNvPr>
            <p:cNvSpPr/>
            <p:nvPr/>
          </p:nvSpPr>
          <p:spPr>
            <a:xfrm>
              <a:off x="1946527" y="1927654"/>
              <a:ext cx="1470454" cy="33695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dirty="0"/>
            </a:p>
          </p:txBody>
        </p:sp>
      </p:grpSp>
      <p:pic>
        <p:nvPicPr>
          <p:cNvPr id="6148" name="Picture 4" descr="Picture">
            <a:extLst>
              <a:ext uri="{FF2B5EF4-FFF2-40B4-BE49-F238E27FC236}">
                <a16:creationId xmlns:a16="http://schemas.microsoft.com/office/drawing/2014/main" id="{A3F9214D-B30E-AA07-875B-51E70DCDD6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60" b="10760"/>
          <a:stretch/>
        </p:blipFill>
        <p:spPr bwMode="auto">
          <a:xfrm>
            <a:off x="6217744" y="3942746"/>
            <a:ext cx="5511800" cy="2421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9AE9AA60-D042-F405-421C-3EE8C660E4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3484" y="1253331"/>
            <a:ext cx="11326058" cy="4827980"/>
          </a:xfrm>
        </p:spPr>
        <p:txBody>
          <a:bodyPr>
            <a:normAutofit/>
          </a:bodyPr>
          <a:lstStyle/>
          <a:p>
            <a:r>
              <a:rPr kumimoji="1" lang="en-US" altLang="ko-KR" sz="2000" dirty="0">
                <a:latin typeface="+mn-ea"/>
              </a:rPr>
              <a:t>1.</a:t>
            </a:r>
            <a:r>
              <a:rPr kumimoji="1" lang="ko-KR" altLang="en-US" sz="2000" dirty="0">
                <a:latin typeface="+mn-ea"/>
              </a:rPr>
              <a:t> 스마트폰과 컴퓨터를 연결</a:t>
            </a:r>
            <a:endParaRPr kumimoji="1" lang="en-US" altLang="ko-KR" sz="2000" dirty="0">
              <a:latin typeface="+mn-ea"/>
            </a:endParaRPr>
          </a:p>
          <a:p>
            <a:r>
              <a:rPr kumimoji="1" lang="en-US" altLang="ko-KR" sz="2000" dirty="0">
                <a:latin typeface="+mn-ea"/>
              </a:rPr>
              <a:t>2.</a:t>
            </a:r>
            <a:r>
              <a:rPr kumimoji="1" lang="ko-KR" altLang="en-US" sz="2000" dirty="0">
                <a:latin typeface="+mn-ea"/>
              </a:rPr>
              <a:t> 휴대폰의 </a:t>
            </a:r>
            <a:r>
              <a:rPr kumimoji="1" lang="en-US" altLang="ko-KR" sz="2000" dirty="0">
                <a:solidFill>
                  <a:srgbClr val="DE3127"/>
                </a:solidFill>
                <a:latin typeface="+mn-ea"/>
              </a:rPr>
              <a:t>ADB</a:t>
            </a:r>
            <a:r>
              <a:rPr kumimoji="1" lang="en-US" altLang="ko-KR" sz="2000" dirty="0">
                <a:latin typeface="+mn-ea"/>
              </a:rPr>
              <a:t> </a:t>
            </a:r>
            <a:r>
              <a:rPr kumimoji="1" lang="ko-KR" altLang="en-US" sz="2000" dirty="0">
                <a:latin typeface="+mn-ea"/>
              </a:rPr>
              <a:t>보안 풀기 </a:t>
            </a:r>
            <a:endParaRPr kumimoji="1" lang="en-US" altLang="ko-KR" sz="2000" dirty="0">
              <a:latin typeface="+mn-ea"/>
            </a:endParaRPr>
          </a:p>
          <a:p>
            <a:r>
              <a:rPr kumimoji="1" lang="en-US" altLang="ko-KR" sz="2000" dirty="0">
                <a:latin typeface="+mn-ea"/>
              </a:rPr>
              <a:t>3.</a:t>
            </a:r>
            <a:r>
              <a:rPr kumimoji="1" lang="ko-KR" altLang="en-US" sz="2000" dirty="0">
                <a:latin typeface="+mn-ea"/>
              </a:rPr>
              <a:t> 컴퓨터에 </a:t>
            </a:r>
            <a:r>
              <a:rPr kumimoji="1" lang="en-US" altLang="ko-KR" sz="2000" dirty="0">
                <a:latin typeface="+mn-ea"/>
              </a:rPr>
              <a:t>ADB </a:t>
            </a:r>
            <a:r>
              <a:rPr kumimoji="1" lang="ko-KR" altLang="en-US" sz="2000" dirty="0">
                <a:latin typeface="+mn-ea"/>
              </a:rPr>
              <a:t>프로그램 설치하기</a:t>
            </a:r>
            <a:endParaRPr kumimoji="1" lang="en-US" altLang="ko-KR" sz="2000" dirty="0">
              <a:latin typeface="+mn-ea"/>
            </a:endParaRPr>
          </a:p>
          <a:p>
            <a:r>
              <a:rPr kumimoji="1" lang="en-US" altLang="ko-KR" sz="2000" dirty="0">
                <a:latin typeface="+mn-ea"/>
              </a:rPr>
              <a:t>4.</a:t>
            </a:r>
            <a:r>
              <a:rPr kumimoji="1" lang="ko-KR" altLang="en-US" sz="2000" dirty="0">
                <a:latin typeface="+mn-ea"/>
              </a:rPr>
              <a:t> 윈도우 터미널 창 열어서 </a:t>
            </a:r>
            <a:r>
              <a:rPr kumimoji="1" lang="en-US" altLang="ko-KR" sz="2000" dirty="0">
                <a:latin typeface="+mn-ea"/>
              </a:rPr>
              <a:t>ADB </a:t>
            </a:r>
            <a:r>
              <a:rPr kumimoji="1" lang="ko-KR" altLang="en-US" sz="2000" dirty="0">
                <a:latin typeface="+mn-ea"/>
              </a:rPr>
              <a:t>프로그램 실행</a:t>
            </a:r>
            <a:endParaRPr kumimoji="1" lang="en-US" altLang="ko-KR" sz="2000" dirty="0">
              <a:latin typeface="+mn-ea"/>
            </a:endParaRPr>
          </a:p>
          <a:p>
            <a:endParaRPr kumimoji="1" lang="en-US" altLang="ko-KR" sz="2000" dirty="0">
              <a:latin typeface="+mn-ea"/>
            </a:endParaRPr>
          </a:p>
          <a:p>
            <a:endParaRPr kumimoji="1" lang="en-US" altLang="ko-KR" sz="2000" dirty="0">
              <a:latin typeface="+mn-ea"/>
            </a:endParaRPr>
          </a:p>
          <a:p>
            <a:pPr marL="0" indent="0">
              <a:buNone/>
            </a:pPr>
            <a:endParaRPr kumimoji="1" lang="en-US" altLang="ko-KR" sz="2000" dirty="0">
              <a:latin typeface="+mn-ea"/>
            </a:endParaRPr>
          </a:p>
          <a:p>
            <a:pPr marL="0" indent="0">
              <a:buNone/>
            </a:pPr>
            <a:endParaRPr kumimoji="1" lang="en-US" altLang="ko-KR" sz="2000" dirty="0"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6B15745-FD54-8F34-9312-51E890F75CA0}"/>
              </a:ext>
            </a:extLst>
          </p:cNvPr>
          <p:cNvSpPr txBox="1"/>
          <p:nvPr/>
        </p:nvSpPr>
        <p:spPr>
          <a:xfrm rot="5400000">
            <a:off x="2811160" y="2833434"/>
            <a:ext cx="87716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dirty="0"/>
              <a:t>…</a:t>
            </a:r>
            <a:endParaRPr lang="en-KR" sz="6600" dirty="0"/>
          </a:p>
        </p:txBody>
      </p:sp>
    </p:spTree>
    <p:extLst>
      <p:ext uri="{BB962C8B-B14F-4D97-AF65-F5344CB8AC3E}">
        <p14:creationId xmlns:p14="http://schemas.microsoft.com/office/powerpoint/2010/main" val="31834430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B0D091-89A9-F295-51D3-D7945EC335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D25D8A5F-145A-1B7F-D9BB-3246D84C34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962" y="6249086"/>
            <a:ext cx="2051232" cy="205947"/>
          </a:xfrm>
          <a:prstGeom prst="rect">
            <a:avLst/>
          </a:prstGeom>
        </p:spPr>
      </p:pic>
      <p:pic>
        <p:nvPicPr>
          <p:cNvPr id="3" name="그림 2" descr="텍스트, 그래픽 디자인, 디자인, 그래픽이(가) 표시된 사진&#10;&#10;자동 생성된 설명">
            <a:extLst>
              <a:ext uri="{FF2B5EF4-FFF2-40B4-BE49-F238E27FC236}">
                <a16:creationId xmlns:a16="http://schemas.microsoft.com/office/drawing/2014/main" id="{2BCFA777-8CAE-FC66-609A-95F3195156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484" y="6194669"/>
            <a:ext cx="250904" cy="25090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856C63F-30F2-CDC2-CF1E-AE473D3F4451}"/>
              </a:ext>
            </a:extLst>
          </p:cNvPr>
          <p:cNvSpPr txBox="1"/>
          <p:nvPr/>
        </p:nvSpPr>
        <p:spPr>
          <a:xfrm>
            <a:off x="1585431" y="2413394"/>
            <a:ext cx="902113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3600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 </a:t>
            </a:r>
            <a:r>
              <a:rPr kumimoji="1" lang="en-US" altLang="ko-KR" sz="3600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!!</a:t>
            </a:r>
            <a:r>
              <a:rPr kumimoji="1" lang="ko-KR" altLang="en-US" sz="3600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 </a:t>
            </a:r>
            <a:r>
              <a:rPr kumimoji="1" lang="ko-KR" altLang="en-US" sz="5400" b="1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컴퓨터는 무엇일까</a:t>
            </a:r>
            <a:r>
              <a:rPr kumimoji="1" lang="en-US" altLang="ko-KR" sz="5400" b="1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?</a:t>
            </a:r>
            <a:r>
              <a:rPr kumimoji="1" lang="ko-KR" altLang="en-US" sz="5400" b="1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 </a:t>
            </a:r>
            <a:r>
              <a:rPr kumimoji="1" lang="en-US" altLang="ko-KR" sz="3600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!!</a:t>
            </a:r>
            <a:endParaRPr lang="ko-KR" altLang="en-US" sz="3600" dirty="0">
              <a:solidFill>
                <a:schemeClr val="tx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46314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88DDFE-42D0-344E-5D1A-661D7282CB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30467B-415F-603C-47EA-81F9B119E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485" y="486096"/>
            <a:ext cx="11326059" cy="528425"/>
          </a:xfrm>
        </p:spPr>
        <p:txBody>
          <a:bodyPr>
            <a:normAutofit/>
          </a:bodyPr>
          <a:lstStyle/>
          <a:p>
            <a:r>
              <a:rPr kumimoji="1" lang="ko-KR" altLang="en-US" sz="2800" b="1" dirty="0"/>
              <a:t>스마트폰에서 우분투</a:t>
            </a:r>
            <a:r>
              <a:rPr kumimoji="1" lang="en-US" altLang="ko-KR" sz="1800" b="1" dirty="0"/>
              <a:t>(</a:t>
            </a:r>
            <a:r>
              <a:rPr kumimoji="1" lang="ko-KR" altLang="en-US" sz="1800" b="1" dirty="0"/>
              <a:t>리눅스</a:t>
            </a:r>
            <a:r>
              <a:rPr kumimoji="1" lang="en-US" altLang="ko-KR" sz="1800" b="1" dirty="0"/>
              <a:t>)</a:t>
            </a:r>
            <a:r>
              <a:rPr kumimoji="1" lang="ko-KR" altLang="en-US" sz="2800" b="1" dirty="0"/>
              <a:t>를 사용할 수 없을까</a:t>
            </a:r>
            <a:r>
              <a:rPr kumimoji="1" lang="en-US" altLang="ko-KR" sz="2800" b="1" dirty="0"/>
              <a:t>?</a:t>
            </a:r>
            <a:endParaRPr kumimoji="1" lang="ko-Kore-KR" altLang="en-US" sz="2800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C00EF6E-7B23-0DD2-A6C8-F7A0AF5F29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962" y="6249086"/>
            <a:ext cx="2051232" cy="205947"/>
          </a:xfrm>
          <a:prstGeom prst="rect">
            <a:avLst/>
          </a:prstGeom>
        </p:spPr>
      </p:pic>
      <p:pic>
        <p:nvPicPr>
          <p:cNvPr id="3" name="그림 2" descr="텍스트, 그래픽 디자인, 디자인, 그래픽이(가) 표시된 사진&#10;&#10;자동 생성된 설명">
            <a:extLst>
              <a:ext uri="{FF2B5EF4-FFF2-40B4-BE49-F238E27FC236}">
                <a16:creationId xmlns:a16="http://schemas.microsoft.com/office/drawing/2014/main" id="{8D11E1EB-242D-FECF-4D0F-3B1C2557F1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484" y="6194669"/>
            <a:ext cx="250904" cy="250904"/>
          </a:xfrm>
          <a:prstGeom prst="rect">
            <a:avLst/>
          </a:prstGeom>
        </p:spPr>
      </p:pic>
      <p:sp>
        <p:nvSpPr>
          <p:cNvPr id="4" name="AutoShape 4">
            <a:extLst>
              <a:ext uri="{FF2B5EF4-FFF2-40B4-BE49-F238E27FC236}">
                <a16:creationId xmlns:a16="http://schemas.microsoft.com/office/drawing/2014/main" id="{E51399D5-CBDB-EA8B-906D-12401A894B6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KR"/>
          </a:p>
        </p:txBody>
      </p:sp>
      <p:sp>
        <p:nvSpPr>
          <p:cNvPr id="5" name="AutoShape 6">
            <a:extLst>
              <a:ext uri="{FF2B5EF4-FFF2-40B4-BE49-F238E27FC236}">
                <a16:creationId xmlns:a16="http://schemas.microsoft.com/office/drawing/2014/main" id="{B3CB5586-9D4D-7C9D-A648-E9463E7292E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KR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5A0958C-E08C-730E-49EA-80F72EAFC37E}"/>
              </a:ext>
            </a:extLst>
          </p:cNvPr>
          <p:cNvGrpSpPr/>
          <p:nvPr/>
        </p:nvGrpSpPr>
        <p:grpSpPr>
          <a:xfrm>
            <a:off x="6219106" y="1311876"/>
            <a:ext cx="5510438" cy="2421924"/>
            <a:chOff x="737962" y="1927654"/>
            <a:chExt cx="5510438" cy="2421924"/>
          </a:xfrm>
        </p:grpSpPr>
        <p:pic>
          <p:nvPicPr>
            <p:cNvPr id="6146" name="Picture 2" descr="3 ways to Connect Android Phone to Windows 10 PC">
              <a:extLst>
                <a:ext uri="{FF2B5EF4-FFF2-40B4-BE49-F238E27FC236}">
                  <a16:creationId xmlns:a16="http://schemas.microsoft.com/office/drawing/2014/main" id="{CED250F5-665A-38AF-5372-DB7B910F19D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22" t="23164" r="6496" b="15396"/>
            <a:stretch/>
          </p:blipFill>
          <p:spPr bwMode="auto">
            <a:xfrm>
              <a:off x="737962" y="1927654"/>
              <a:ext cx="5510438" cy="24219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1FEA602-8002-3890-9063-738474FC9C7A}"/>
                </a:ext>
              </a:extLst>
            </p:cNvPr>
            <p:cNvSpPr/>
            <p:nvPr/>
          </p:nvSpPr>
          <p:spPr>
            <a:xfrm>
              <a:off x="1946527" y="1927654"/>
              <a:ext cx="1470454" cy="33695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dirty="0"/>
            </a:p>
          </p:txBody>
        </p:sp>
      </p:grpSp>
      <p:pic>
        <p:nvPicPr>
          <p:cNvPr id="6148" name="Picture 4" descr="Picture">
            <a:extLst>
              <a:ext uri="{FF2B5EF4-FFF2-40B4-BE49-F238E27FC236}">
                <a16:creationId xmlns:a16="http://schemas.microsoft.com/office/drawing/2014/main" id="{AED7BD3C-C2AB-1E26-F223-CC4A5FFB94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60" b="10760"/>
          <a:stretch/>
        </p:blipFill>
        <p:spPr bwMode="auto">
          <a:xfrm>
            <a:off x="6217744" y="3942746"/>
            <a:ext cx="5511800" cy="2421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C55A006A-FCC6-6B27-D5DF-685EE8D759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3484" y="1253331"/>
            <a:ext cx="11326058" cy="4827980"/>
          </a:xfrm>
        </p:spPr>
        <p:txBody>
          <a:bodyPr>
            <a:normAutofit/>
          </a:bodyPr>
          <a:lstStyle/>
          <a:p>
            <a:r>
              <a:rPr kumimoji="1" lang="en-US" altLang="ko-KR" sz="2000" dirty="0">
                <a:latin typeface="+mn-ea"/>
              </a:rPr>
              <a:t>1.</a:t>
            </a:r>
            <a:r>
              <a:rPr kumimoji="1" lang="ko-KR" altLang="en-US" sz="2000" dirty="0">
                <a:latin typeface="+mn-ea"/>
              </a:rPr>
              <a:t> 스마트폰과 컴퓨터를 연결</a:t>
            </a:r>
            <a:endParaRPr kumimoji="1" lang="en-US" altLang="ko-KR" sz="2000" dirty="0">
              <a:latin typeface="+mn-ea"/>
            </a:endParaRPr>
          </a:p>
          <a:p>
            <a:r>
              <a:rPr kumimoji="1" lang="en-US" altLang="ko-KR" sz="2000" dirty="0">
                <a:latin typeface="+mn-ea"/>
              </a:rPr>
              <a:t>2.</a:t>
            </a:r>
            <a:r>
              <a:rPr kumimoji="1" lang="ko-KR" altLang="en-US" sz="2000" dirty="0">
                <a:latin typeface="+mn-ea"/>
              </a:rPr>
              <a:t> 휴대폰의 </a:t>
            </a:r>
            <a:r>
              <a:rPr kumimoji="1" lang="en-US" altLang="ko-KR" sz="2000" dirty="0">
                <a:solidFill>
                  <a:srgbClr val="DE3127"/>
                </a:solidFill>
                <a:latin typeface="+mn-ea"/>
              </a:rPr>
              <a:t>ADB</a:t>
            </a:r>
            <a:r>
              <a:rPr kumimoji="1" lang="en-US" altLang="ko-KR" sz="2000" dirty="0">
                <a:latin typeface="+mn-ea"/>
              </a:rPr>
              <a:t> </a:t>
            </a:r>
            <a:r>
              <a:rPr kumimoji="1" lang="ko-KR" altLang="en-US" sz="2000" dirty="0">
                <a:latin typeface="+mn-ea"/>
              </a:rPr>
              <a:t>보안 풀기 </a:t>
            </a:r>
            <a:endParaRPr kumimoji="1" lang="en-US" altLang="ko-KR" sz="2000" dirty="0">
              <a:latin typeface="+mn-ea"/>
            </a:endParaRPr>
          </a:p>
          <a:p>
            <a:r>
              <a:rPr kumimoji="1" lang="en-US" altLang="ko-KR" sz="2000" dirty="0">
                <a:latin typeface="+mn-ea"/>
              </a:rPr>
              <a:t>3.</a:t>
            </a:r>
            <a:r>
              <a:rPr kumimoji="1" lang="ko-KR" altLang="en-US" sz="2000" dirty="0">
                <a:latin typeface="+mn-ea"/>
              </a:rPr>
              <a:t> 컴퓨터에 </a:t>
            </a:r>
            <a:r>
              <a:rPr kumimoji="1" lang="en-US" altLang="ko-KR" sz="2000" dirty="0">
                <a:latin typeface="+mn-ea"/>
              </a:rPr>
              <a:t>ADB </a:t>
            </a:r>
            <a:r>
              <a:rPr kumimoji="1" lang="ko-KR" altLang="en-US" sz="2000" dirty="0">
                <a:latin typeface="+mn-ea"/>
              </a:rPr>
              <a:t>프로그램 설치하기</a:t>
            </a:r>
            <a:endParaRPr kumimoji="1" lang="en-US" altLang="ko-KR" sz="2000" dirty="0">
              <a:latin typeface="+mn-ea"/>
            </a:endParaRPr>
          </a:p>
          <a:p>
            <a:r>
              <a:rPr kumimoji="1" lang="en-US" altLang="ko-KR" sz="2000" dirty="0">
                <a:latin typeface="+mn-ea"/>
              </a:rPr>
              <a:t>4.</a:t>
            </a:r>
            <a:r>
              <a:rPr kumimoji="1" lang="ko-KR" altLang="en-US" sz="2000" dirty="0">
                <a:latin typeface="+mn-ea"/>
              </a:rPr>
              <a:t> 윈도우 터미널 창 열어서 </a:t>
            </a:r>
            <a:r>
              <a:rPr kumimoji="1" lang="en-US" altLang="ko-KR" sz="2000" dirty="0">
                <a:latin typeface="+mn-ea"/>
              </a:rPr>
              <a:t>ADB </a:t>
            </a:r>
            <a:r>
              <a:rPr kumimoji="1" lang="ko-KR" altLang="en-US" sz="2000" dirty="0">
                <a:latin typeface="+mn-ea"/>
              </a:rPr>
              <a:t>프로그램 실행</a:t>
            </a:r>
            <a:endParaRPr kumimoji="1" lang="en-US" altLang="ko-KR" sz="2000" dirty="0">
              <a:latin typeface="+mn-ea"/>
            </a:endParaRPr>
          </a:p>
          <a:p>
            <a:endParaRPr kumimoji="1" lang="en-US" altLang="ko-KR" sz="2000" dirty="0">
              <a:latin typeface="+mn-ea"/>
            </a:endParaRPr>
          </a:p>
          <a:p>
            <a:endParaRPr kumimoji="1" lang="en-US" altLang="ko-KR" sz="2000" dirty="0">
              <a:latin typeface="+mn-ea"/>
            </a:endParaRPr>
          </a:p>
          <a:p>
            <a:pPr marL="0" indent="0">
              <a:buNone/>
            </a:pPr>
            <a:endParaRPr kumimoji="1" lang="en-US" altLang="ko-KR" sz="2000" dirty="0">
              <a:latin typeface="+mn-ea"/>
            </a:endParaRPr>
          </a:p>
          <a:p>
            <a:r>
              <a:rPr kumimoji="1" lang="en-US" altLang="ko-KR" sz="3200" dirty="0">
                <a:latin typeface="+mn-ea"/>
              </a:rPr>
              <a:t>5.</a:t>
            </a:r>
            <a:r>
              <a:rPr kumimoji="1" lang="ko-KR" altLang="en-US" sz="3200" dirty="0">
                <a:latin typeface="+mn-ea"/>
              </a:rPr>
              <a:t> </a:t>
            </a:r>
            <a:r>
              <a:rPr kumimoji="1" lang="en-US" altLang="ko-KR" sz="3200" dirty="0">
                <a:latin typeface="+mn-ea"/>
              </a:rPr>
              <a:t>!!!!!!!</a:t>
            </a:r>
            <a:r>
              <a:rPr kumimoji="1" lang="ko-KR" altLang="en-US" sz="3200" dirty="0">
                <a:latin typeface="+mn-ea"/>
              </a:rPr>
              <a:t> 너무 </a:t>
            </a:r>
            <a:r>
              <a:rPr kumimoji="1" lang="ko-KR" altLang="en-US" sz="3200" dirty="0">
                <a:solidFill>
                  <a:srgbClr val="DE3127"/>
                </a:solidFill>
                <a:latin typeface="+mn-ea"/>
              </a:rPr>
              <a:t>복잡</a:t>
            </a:r>
            <a:r>
              <a:rPr kumimoji="1" lang="ko-KR" altLang="en-US" sz="3200" dirty="0">
                <a:latin typeface="+mn-ea"/>
              </a:rPr>
              <a:t>하다</a:t>
            </a:r>
            <a:r>
              <a:rPr kumimoji="1" lang="en-US" altLang="ko-KR" sz="3200" dirty="0">
                <a:latin typeface="+mn-ea"/>
              </a:rPr>
              <a:t>!!!!!!!</a:t>
            </a:r>
          </a:p>
          <a:p>
            <a:pPr marL="0" indent="0">
              <a:buNone/>
            </a:pPr>
            <a:endParaRPr kumimoji="1" lang="en-US" altLang="ko-KR" sz="2000" dirty="0"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35838DC-7625-4C60-6366-286557405043}"/>
              </a:ext>
            </a:extLst>
          </p:cNvPr>
          <p:cNvSpPr txBox="1"/>
          <p:nvPr/>
        </p:nvSpPr>
        <p:spPr>
          <a:xfrm rot="5400000">
            <a:off x="2811160" y="2833434"/>
            <a:ext cx="87716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dirty="0"/>
              <a:t>…</a:t>
            </a:r>
            <a:endParaRPr lang="en-KR" sz="6600" dirty="0"/>
          </a:p>
        </p:txBody>
      </p:sp>
    </p:spTree>
    <p:extLst>
      <p:ext uri="{BB962C8B-B14F-4D97-AF65-F5344CB8AC3E}">
        <p14:creationId xmlns:p14="http://schemas.microsoft.com/office/powerpoint/2010/main" val="40790009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ADB083-AC00-61EB-008C-F5940B02A3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F0F6EFB8-39AA-98EC-0206-48A0DF7CE5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962" y="6249086"/>
            <a:ext cx="2051232" cy="205947"/>
          </a:xfrm>
          <a:prstGeom prst="rect">
            <a:avLst/>
          </a:prstGeom>
        </p:spPr>
      </p:pic>
      <p:pic>
        <p:nvPicPr>
          <p:cNvPr id="3" name="그림 2" descr="텍스트, 그래픽 디자인, 디자인, 그래픽이(가) 표시된 사진&#10;&#10;자동 생성된 설명">
            <a:extLst>
              <a:ext uri="{FF2B5EF4-FFF2-40B4-BE49-F238E27FC236}">
                <a16:creationId xmlns:a16="http://schemas.microsoft.com/office/drawing/2014/main" id="{8B55DB52-9EB5-4C95-7432-A8B7AA68AD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484" y="6194669"/>
            <a:ext cx="250904" cy="25090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38EEA69-4A01-8945-7B07-74C17CE43E4E}"/>
              </a:ext>
            </a:extLst>
          </p:cNvPr>
          <p:cNvSpPr txBox="1"/>
          <p:nvPr/>
        </p:nvSpPr>
        <p:spPr>
          <a:xfrm>
            <a:off x="1585431" y="2413394"/>
            <a:ext cx="902113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3600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 </a:t>
            </a:r>
            <a:r>
              <a:rPr kumimoji="1" lang="en-US" altLang="ko-KR" sz="3600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!!</a:t>
            </a:r>
            <a:r>
              <a:rPr kumimoji="1" lang="ko-KR" altLang="en-US" sz="5400" b="1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 요약 해서 무엇인가 </a:t>
            </a:r>
            <a:r>
              <a:rPr kumimoji="1" lang="en-US" altLang="ko-KR" sz="3600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!!</a:t>
            </a:r>
            <a:endParaRPr lang="ko-KR" altLang="en-US" sz="3600" dirty="0">
              <a:solidFill>
                <a:schemeClr val="tx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18266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C76353-B2E1-2CBE-A387-4599878975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485" y="486096"/>
            <a:ext cx="11326059" cy="528425"/>
          </a:xfrm>
        </p:spPr>
        <p:txBody>
          <a:bodyPr>
            <a:normAutofit/>
          </a:bodyPr>
          <a:lstStyle/>
          <a:p>
            <a:r>
              <a:rPr kumimoji="1" lang="ko-KR" altLang="en-US" sz="2800" b="1" dirty="0"/>
              <a:t>안드로이드는 경량화와 보안을 위해 기능이 삭제 되었다</a:t>
            </a:r>
            <a:r>
              <a:rPr kumimoji="1" lang="en-US" altLang="ko-KR" sz="2800" b="1" dirty="0"/>
              <a:t>!</a:t>
            </a:r>
            <a:endParaRPr kumimoji="1" lang="ko-Kore-KR" altLang="en-US" sz="2800" b="1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C6FAA32-2892-B496-5A0D-FE5BFE14DC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962" y="6249086"/>
            <a:ext cx="2051232" cy="205947"/>
          </a:xfrm>
          <a:prstGeom prst="rect">
            <a:avLst/>
          </a:prstGeom>
        </p:spPr>
      </p:pic>
      <p:pic>
        <p:nvPicPr>
          <p:cNvPr id="3" name="그림 2" descr="텍스트, 그래픽 디자인, 디자인, 그래픽이(가) 표시된 사진&#10;&#10;자동 생성된 설명">
            <a:extLst>
              <a:ext uri="{FF2B5EF4-FFF2-40B4-BE49-F238E27FC236}">
                <a16:creationId xmlns:a16="http://schemas.microsoft.com/office/drawing/2014/main" id="{C7851DD6-D42E-7A42-5EA6-1A8FA64692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484" y="6194669"/>
            <a:ext cx="250904" cy="250904"/>
          </a:xfrm>
          <a:prstGeom prst="rect">
            <a:avLst/>
          </a:prstGeom>
        </p:spPr>
      </p:pic>
      <p:sp>
        <p:nvSpPr>
          <p:cNvPr id="4" name="AutoShape 4">
            <a:extLst>
              <a:ext uri="{FF2B5EF4-FFF2-40B4-BE49-F238E27FC236}">
                <a16:creationId xmlns:a16="http://schemas.microsoft.com/office/drawing/2014/main" id="{0F5BF60C-9D97-45C7-7DE8-3DF19B312C7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KR"/>
          </a:p>
        </p:txBody>
      </p:sp>
      <p:sp>
        <p:nvSpPr>
          <p:cNvPr id="5" name="AutoShape 6">
            <a:extLst>
              <a:ext uri="{FF2B5EF4-FFF2-40B4-BE49-F238E27FC236}">
                <a16:creationId xmlns:a16="http://schemas.microsoft.com/office/drawing/2014/main" id="{36E7F742-FB7C-EF1E-235C-38B1B12A2DA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KR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CC98F32C-9881-B036-3605-2093211BEE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7245" y="840600"/>
            <a:ext cx="8262309" cy="51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7181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C76353-B2E1-2CBE-A387-4599878975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485" y="486096"/>
            <a:ext cx="11326059" cy="528425"/>
          </a:xfrm>
        </p:spPr>
        <p:txBody>
          <a:bodyPr>
            <a:normAutofit/>
          </a:bodyPr>
          <a:lstStyle/>
          <a:p>
            <a:r>
              <a:rPr kumimoji="1" lang="ko-KR" altLang="en-US" sz="2800" b="1" dirty="0"/>
              <a:t>안드로이드는 경량화와 보안을 위해 기능이 삭제 되었다</a:t>
            </a:r>
            <a:r>
              <a:rPr kumimoji="1" lang="en-US" altLang="ko-KR" sz="2800" b="1" dirty="0"/>
              <a:t>!</a:t>
            </a:r>
            <a:endParaRPr kumimoji="1" lang="ko-Kore-KR" altLang="en-US" sz="2800" b="1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C6FAA32-2892-B496-5A0D-FE5BFE14DC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962" y="6249086"/>
            <a:ext cx="2051232" cy="205947"/>
          </a:xfrm>
          <a:prstGeom prst="rect">
            <a:avLst/>
          </a:prstGeom>
        </p:spPr>
      </p:pic>
      <p:pic>
        <p:nvPicPr>
          <p:cNvPr id="3" name="그림 2" descr="텍스트, 그래픽 디자인, 디자인, 그래픽이(가) 표시된 사진&#10;&#10;자동 생성된 설명">
            <a:extLst>
              <a:ext uri="{FF2B5EF4-FFF2-40B4-BE49-F238E27FC236}">
                <a16:creationId xmlns:a16="http://schemas.microsoft.com/office/drawing/2014/main" id="{C7851DD6-D42E-7A42-5EA6-1A8FA64692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484" y="6194669"/>
            <a:ext cx="250904" cy="250904"/>
          </a:xfrm>
          <a:prstGeom prst="rect">
            <a:avLst/>
          </a:prstGeom>
        </p:spPr>
      </p:pic>
      <p:sp>
        <p:nvSpPr>
          <p:cNvPr id="4" name="AutoShape 4">
            <a:extLst>
              <a:ext uri="{FF2B5EF4-FFF2-40B4-BE49-F238E27FC236}">
                <a16:creationId xmlns:a16="http://schemas.microsoft.com/office/drawing/2014/main" id="{0F5BF60C-9D97-45C7-7DE8-3DF19B312C7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KR"/>
          </a:p>
        </p:txBody>
      </p:sp>
      <p:sp>
        <p:nvSpPr>
          <p:cNvPr id="5" name="AutoShape 6">
            <a:extLst>
              <a:ext uri="{FF2B5EF4-FFF2-40B4-BE49-F238E27FC236}">
                <a16:creationId xmlns:a16="http://schemas.microsoft.com/office/drawing/2014/main" id="{36E7F742-FB7C-EF1E-235C-38B1B12A2DA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KR"/>
          </a:p>
        </p:txBody>
      </p:sp>
      <p:pic>
        <p:nvPicPr>
          <p:cNvPr id="7" name="Picture 6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439BE84A-D784-3C40-F2EC-3037CBDED8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3200" y="578467"/>
            <a:ext cx="8265600" cy="6310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007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C76353-B2E1-2CBE-A387-4599878975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485" y="486096"/>
            <a:ext cx="11326059" cy="528425"/>
          </a:xfrm>
        </p:spPr>
        <p:txBody>
          <a:bodyPr>
            <a:normAutofit/>
          </a:bodyPr>
          <a:lstStyle/>
          <a:p>
            <a:r>
              <a:rPr kumimoji="1" lang="ko-KR" altLang="en-US" sz="2800" b="1" dirty="0">
                <a:solidFill>
                  <a:srgbClr val="DE3127"/>
                </a:solidFill>
              </a:rPr>
              <a:t>원한다면</a:t>
            </a:r>
            <a:r>
              <a:rPr kumimoji="1" lang="ko-KR" altLang="en-US" sz="2800" b="1" dirty="0"/>
              <a:t> 기능을 </a:t>
            </a:r>
            <a:r>
              <a:rPr kumimoji="1" lang="ko-KR" altLang="en-US" sz="2800" b="1" dirty="0">
                <a:solidFill>
                  <a:srgbClr val="DE3127"/>
                </a:solidFill>
              </a:rPr>
              <a:t>추가</a:t>
            </a:r>
            <a:r>
              <a:rPr kumimoji="1" lang="ko-KR" altLang="en-US" sz="2800" b="1" dirty="0"/>
              <a:t> 및 </a:t>
            </a:r>
            <a:r>
              <a:rPr kumimoji="1" lang="ko-KR" altLang="en-US" sz="2800" b="1" dirty="0">
                <a:solidFill>
                  <a:srgbClr val="DE3127"/>
                </a:solidFill>
              </a:rPr>
              <a:t>확장</a:t>
            </a:r>
            <a:r>
              <a:rPr kumimoji="1" lang="ko-KR" altLang="en-US" sz="2800" b="1" dirty="0"/>
              <a:t> 할 수 있다</a:t>
            </a:r>
            <a:r>
              <a:rPr kumimoji="1" lang="en-US" altLang="ko-KR" sz="2800" b="1" dirty="0"/>
              <a:t>.</a:t>
            </a:r>
            <a:endParaRPr kumimoji="1" lang="ko-Kore-KR" altLang="en-US" sz="2800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C6FAA32-2892-B496-5A0D-FE5BFE14DC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962" y="6249086"/>
            <a:ext cx="2051232" cy="205947"/>
          </a:xfrm>
          <a:prstGeom prst="rect">
            <a:avLst/>
          </a:prstGeom>
        </p:spPr>
      </p:pic>
      <p:pic>
        <p:nvPicPr>
          <p:cNvPr id="3" name="그림 2" descr="텍스트, 그래픽 디자인, 디자인, 그래픽이(가) 표시된 사진&#10;&#10;자동 생성된 설명">
            <a:extLst>
              <a:ext uri="{FF2B5EF4-FFF2-40B4-BE49-F238E27FC236}">
                <a16:creationId xmlns:a16="http://schemas.microsoft.com/office/drawing/2014/main" id="{C7851DD6-D42E-7A42-5EA6-1A8FA64692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484" y="6194669"/>
            <a:ext cx="250904" cy="250904"/>
          </a:xfrm>
          <a:prstGeom prst="rect">
            <a:avLst/>
          </a:prstGeom>
        </p:spPr>
      </p:pic>
      <p:sp>
        <p:nvSpPr>
          <p:cNvPr id="4" name="AutoShape 4">
            <a:extLst>
              <a:ext uri="{FF2B5EF4-FFF2-40B4-BE49-F238E27FC236}">
                <a16:creationId xmlns:a16="http://schemas.microsoft.com/office/drawing/2014/main" id="{0F5BF60C-9D97-45C7-7DE8-3DF19B312C7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KR"/>
          </a:p>
        </p:txBody>
      </p:sp>
      <p:sp>
        <p:nvSpPr>
          <p:cNvPr id="5" name="AutoShape 6">
            <a:extLst>
              <a:ext uri="{FF2B5EF4-FFF2-40B4-BE49-F238E27FC236}">
                <a16:creationId xmlns:a16="http://schemas.microsoft.com/office/drawing/2014/main" id="{36E7F742-FB7C-EF1E-235C-38B1B12A2DA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KR"/>
          </a:p>
        </p:txBody>
      </p:sp>
      <p:pic>
        <p:nvPicPr>
          <p:cNvPr id="13" name="Picture 12" descr="A screenshot of a computer&#10;&#10;Description automatically generated">
            <a:extLst>
              <a:ext uri="{FF2B5EF4-FFF2-40B4-BE49-F238E27FC236}">
                <a16:creationId xmlns:a16="http://schemas.microsoft.com/office/drawing/2014/main" id="{2D227EC1-EEE1-75E0-AA9F-6352D3635E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4245" y="822386"/>
            <a:ext cx="7289800" cy="4457700"/>
          </a:xfrm>
          <a:prstGeom prst="rect">
            <a:avLst/>
          </a:prstGeom>
        </p:spPr>
      </p:pic>
      <p:pic>
        <p:nvPicPr>
          <p:cNvPr id="11" name="Picture 10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4424DBED-EC20-7962-5FA0-9C47CEFB56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16116" y="2819603"/>
            <a:ext cx="7772400" cy="4057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2657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C76353-B2E1-2CBE-A387-4599878975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485" y="486096"/>
            <a:ext cx="11326059" cy="528425"/>
          </a:xfrm>
        </p:spPr>
        <p:txBody>
          <a:bodyPr>
            <a:normAutofit/>
          </a:bodyPr>
          <a:lstStyle/>
          <a:p>
            <a:r>
              <a:rPr kumimoji="1" lang="ko-KR" altLang="en-US" sz="2800" b="1" dirty="0"/>
              <a:t>기능을 최대한 추가한 </a:t>
            </a:r>
            <a:r>
              <a:rPr kumimoji="1" lang="ko-KR" altLang="en-US" sz="2800" b="1" dirty="0">
                <a:solidFill>
                  <a:srgbClr val="DE3127"/>
                </a:solidFill>
              </a:rPr>
              <a:t>앱</a:t>
            </a:r>
            <a:r>
              <a:rPr kumimoji="1" lang="ko-KR" altLang="en-US" sz="2800" b="1" dirty="0"/>
              <a:t>은 없나요</a:t>
            </a:r>
            <a:r>
              <a:rPr kumimoji="1" lang="en-US" altLang="ko-KR" sz="2800" b="1" dirty="0"/>
              <a:t>?</a:t>
            </a:r>
            <a:endParaRPr kumimoji="1" lang="ko-Kore-KR" altLang="en-US" sz="2800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C6FAA32-2892-B496-5A0D-FE5BFE14DC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962" y="6249086"/>
            <a:ext cx="2051232" cy="205947"/>
          </a:xfrm>
          <a:prstGeom prst="rect">
            <a:avLst/>
          </a:prstGeom>
        </p:spPr>
      </p:pic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9BCC23CE-EC39-80FC-8DF9-8B81CB4594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3484" y="1253331"/>
            <a:ext cx="11326058" cy="4827980"/>
          </a:xfrm>
        </p:spPr>
        <p:txBody>
          <a:bodyPr>
            <a:normAutofit/>
          </a:bodyPr>
          <a:lstStyle/>
          <a:p>
            <a:r>
              <a:rPr kumimoji="1" lang="ko-KR" altLang="en-US" sz="2000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삭제된 기능을 쉽게 사용 가능하도록 만든 어플리케이션이 존재</a:t>
            </a:r>
            <a:endParaRPr kumimoji="1" lang="en-US" altLang="ko-KR" sz="2000" dirty="0">
              <a:solidFill>
                <a:schemeClr val="tx1">
                  <a:lumMod val="95000"/>
                </a:schemeClr>
              </a:solidFill>
              <a:latin typeface="+mn-ea"/>
            </a:endParaRPr>
          </a:p>
          <a:p>
            <a:endParaRPr kumimoji="1" lang="en-US" altLang="ko-KR" sz="2000" dirty="0">
              <a:solidFill>
                <a:schemeClr val="tx1">
                  <a:lumMod val="95000"/>
                </a:schemeClr>
              </a:solidFill>
              <a:latin typeface="+mn-ea"/>
            </a:endParaRPr>
          </a:p>
          <a:p>
            <a:r>
              <a:rPr kumimoji="1" lang="en-US" altLang="ko-KR" sz="2000" dirty="0" err="1">
                <a:solidFill>
                  <a:srgbClr val="DE3127"/>
                </a:solidFill>
                <a:latin typeface="+mn-ea"/>
              </a:rPr>
              <a:t>Termux</a:t>
            </a:r>
            <a:r>
              <a:rPr kumimoji="1" lang="en-US" altLang="ko-KR" sz="2000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 </a:t>
            </a:r>
            <a:r>
              <a:rPr kumimoji="1" lang="ko-KR" altLang="en-US" sz="2000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라는 애플리케이션을 통해 개발 환경 구축이 가능</a:t>
            </a:r>
            <a:endParaRPr kumimoji="1" lang="en-US" altLang="ko-KR" sz="2000" dirty="0">
              <a:solidFill>
                <a:schemeClr val="tx1">
                  <a:lumMod val="95000"/>
                </a:schemeClr>
              </a:solidFill>
              <a:latin typeface="+mn-ea"/>
            </a:endParaRPr>
          </a:p>
          <a:p>
            <a:endParaRPr kumimoji="1" lang="en-US" altLang="ko-KR" sz="2000" dirty="0">
              <a:solidFill>
                <a:schemeClr val="tx1">
                  <a:lumMod val="95000"/>
                </a:schemeClr>
              </a:solidFill>
              <a:latin typeface="+mn-ea"/>
            </a:endParaRPr>
          </a:p>
          <a:p>
            <a:r>
              <a:rPr kumimoji="1" lang="ko-KR" altLang="en-US" sz="2000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내부적으로 시스템 콜을 이용하여 </a:t>
            </a:r>
            <a:r>
              <a:rPr kumimoji="1" lang="en-US" altLang="ko-KR" sz="2000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ADB</a:t>
            </a:r>
            <a:r>
              <a:rPr kumimoji="1" lang="ko-KR" altLang="en-US" sz="2000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와 동일한 환경을 제공</a:t>
            </a:r>
            <a:endParaRPr kumimoji="1" lang="en-US" altLang="ko-KR" sz="2000" dirty="0">
              <a:solidFill>
                <a:schemeClr val="tx1">
                  <a:lumMod val="95000"/>
                </a:schemeClr>
              </a:solidFill>
              <a:latin typeface="+mn-ea"/>
            </a:endParaRPr>
          </a:p>
          <a:p>
            <a:endParaRPr kumimoji="1" lang="en-US" altLang="ko-KR" sz="2000" dirty="0">
              <a:solidFill>
                <a:schemeClr val="tx1">
                  <a:lumMod val="95000"/>
                </a:schemeClr>
              </a:solidFill>
              <a:latin typeface="+mn-ea"/>
            </a:endParaRPr>
          </a:p>
          <a:p>
            <a:r>
              <a:rPr kumimoji="1" lang="en-US" altLang="ko-KR" sz="2000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C++, Python, NodeJS </a:t>
            </a:r>
            <a:r>
              <a:rPr kumimoji="1" lang="ko-KR" altLang="en-US" sz="2000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등 다양한 개발 언어 지원</a:t>
            </a:r>
            <a:endParaRPr kumimoji="1" lang="en-US" altLang="ko-KR" sz="2000" dirty="0">
              <a:solidFill>
                <a:schemeClr val="tx1">
                  <a:lumMod val="95000"/>
                </a:schemeClr>
              </a:solidFill>
              <a:latin typeface="+mn-ea"/>
            </a:endParaRPr>
          </a:p>
          <a:p>
            <a:endParaRPr kumimoji="1" lang="en-US" altLang="ko-KR" sz="2000" dirty="0">
              <a:solidFill>
                <a:schemeClr val="tx1">
                  <a:lumMod val="95000"/>
                </a:schemeClr>
              </a:solidFill>
              <a:latin typeface="+mn-ea"/>
            </a:endParaRPr>
          </a:p>
          <a:p>
            <a:r>
              <a:rPr kumimoji="1" lang="en-US" altLang="ko-KR" sz="2000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SSH </a:t>
            </a:r>
            <a:r>
              <a:rPr kumimoji="1" lang="ko-KR" altLang="en-US" sz="2000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서버를 설치하여 원격 제어도 가능</a:t>
            </a:r>
            <a:endParaRPr kumimoji="1" lang="en-US" altLang="ko-KR" sz="2000" dirty="0">
              <a:solidFill>
                <a:schemeClr val="tx1">
                  <a:lumMod val="95000"/>
                </a:schemeClr>
              </a:solidFill>
              <a:latin typeface="+mn-ea"/>
            </a:endParaRPr>
          </a:p>
        </p:txBody>
      </p:sp>
      <p:pic>
        <p:nvPicPr>
          <p:cNvPr id="3" name="그림 2" descr="텍스트, 그래픽 디자인, 디자인, 그래픽이(가) 표시된 사진&#10;&#10;자동 생성된 설명">
            <a:extLst>
              <a:ext uri="{FF2B5EF4-FFF2-40B4-BE49-F238E27FC236}">
                <a16:creationId xmlns:a16="http://schemas.microsoft.com/office/drawing/2014/main" id="{C7851DD6-D42E-7A42-5EA6-1A8FA64692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484" y="6194669"/>
            <a:ext cx="250904" cy="250904"/>
          </a:xfrm>
          <a:prstGeom prst="rect">
            <a:avLst/>
          </a:prstGeom>
        </p:spPr>
      </p:pic>
      <p:pic>
        <p:nvPicPr>
          <p:cNvPr id="4" name="Picture 3" descr="A screen shot of a phone&#10;&#10;Description automatically generated">
            <a:extLst>
              <a:ext uri="{FF2B5EF4-FFF2-40B4-BE49-F238E27FC236}">
                <a16:creationId xmlns:a16="http://schemas.microsoft.com/office/drawing/2014/main" id="{B44C66E2-B1DA-672D-76B1-6DB9C750F3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90904" y="735912"/>
            <a:ext cx="2838640" cy="5584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9013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9596CE-27BA-7013-B3A7-E0B170064F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AB32E9-3A08-5094-6562-15339D2461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485" y="486096"/>
            <a:ext cx="11326059" cy="528425"/>
          </a:xfrm>
        </p:spPr>
        <p:txBody>
          <a:bodyPr>
            <a:normAutofit/>
          </a:bodyPr>
          <a:lstStyle/>
          <a:p>
            <a:r>
              <a:rPr kumimoji="1" lang="ko-KR" altLang="en-US" sz="2800" b="1" dirty="0"/>
              <a:t>기능을 최대한 추가한 </a:t>
            </a:r>
            <a:r>
              <a:rPr kumimoji="1" lang="ko-KR" altLang="en-US" sz="2800" b="1" dirty="0">
                <a:solidFill>
                  <a:srgbClr val="DE3127"/>
                </a:solidFill>
              </a:rPr>
              <a:t>앱</a:t>
            </a:r>
            <a:r>
              <a:rPr kumimoji="1" lang="ko-KR" altLang="en-US" sz="2800" b="1" dirty="0"/>
              <a:t>은 없나요</a:t>
            </a:r>
            <a:r>
              <a:rPr kumimoji="1" lang="en-US" altLang="ko-KR" sz="2800" b="1" dirty="0"/>
              <a:t>?</a:t>
            </a:r>
            <a:endParaRPr kumimoji="1" lang="ko-Kore-KR" altLang="en-US" sz="2800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F7B9F59-9CC2-DF81-63D2-12DB461CC6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962" y="6249086"/>
            <a:ext cx="2051232" cy="205947"/>
          </a:xfrm>
          <a:prstGeom prst="rect">
            <a:avLst/>
          </a:prstGeom>
        </p:spPr>
      </p:pic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154B3068-B602-0DB9-B45D-602BCBBBB0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3484" y="1253331"/>
            <a:ext cx="11326058" cy="4827980"/>
          </a:xfrm>
        </p:spPr>
        <p:txBody>
          <a:bodyPr>
            <a:normAutofit/>
          </a:bodyPr>
          <a:lstStyle/>
          <a:p>
            <a:r>
              <a:rPr kumimoji="1" lang="ko-KR" altLang="en-US" sz="2000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안드로이드를 활용하여 리눅스로 사용 할 수 있다</a:t>
            </a:r>
            <a:r>
              <a:rPr kumimoji="1" lang="en-US" altLang="ko-KR" sz="2000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.</a:t>
            </a:r>
          </a:p>
          <a:p>
            <a:endParaRPr kumimoji="1" lang="en-US" altLang="ko-KR" sz="2000" dirty="0">
              <a:solidFill>
                <a:schemeClr val="tx1">
                  <a:lumMod val="95000"/>
                </a:schemeClr>
              </a:solidFill>
              <a:latin typeface="+mn-ea"/>
            </a:endParaRPr>
          </a:p>
          <a:p>
            <a:r>
              <a:rPr kumimoji="1" lang="ko-KR" altLang="en-US" sz="2000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다른 사람이 미리 만들어 둔 </a:t>
            </a:r>
            <a:r>
              <a:rPr kumimoji="1" lang="ko-KR" altLang="en-US" sz="2000" dirty="0">
                <a:solidFill>
                  <a:srgbClr val="DE3127"/>
                </a:solidFill>
                <a:latin typeface="+mn-ea"/>
              </a:rPr>
              <a:t>확장 도구</a:t>
            </a:r>
            <a:r>
              <a:rPr kumimoji="1" lang="ko-KR" altLang="en-US" sz="2000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가 있다는 것을 알게 되었다</a:t>
            </a:r>
            <a:r>
              <a:rPr kumimoji="1" lang="en-US" altLang="ko-KR" sz="2000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.</a:t>
            </a:r>
          </a:p>
          <a:p>
            <a:endParaRPr kumimoji="1" lang="en-US" altLang="ko-KR" sz="2000" dirty="0">
              <a:solidFill>
                <a:schemeClr val="tx1">
                  <a:lumMod val="95000"/>
                </a:schemeClr>
              </a:solidFill>
              <a:latin typeface="+mn-ea"/>
            </a:endParaRPr>
          </a:p>
          <a:p>
            <a:r>
              <a:rPr kumimoji="1" lang="ko-KR" altLang="en-US" sz="2000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코딩 관련이나</a:t>
            </a:r>
            <a:r>
              <a:rPr kumimoji="1" lang="en-US" altLang="ko-KR" sz="2000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,</a:t>
            </a:r>
            <a:r>
              <a:rPr kumimoji="1" lang="ko-KR" altLang="en-US" sz="2000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 서버로 충분히 </a:t>
            </a:r>
            <a:r>
              <a:rPr kumimoji="1" lang="ko-KR" altLang="en-US" sz="2000" dirty="0">
                <a:solidFill>
                  <a:srgbClr val="DE3127"/>
                </a:solidFill>
                <a:latin typeface="+mn-ea"/>
              </a:rPr>
              <a:t>사용이 가능</a:t>
            </a:r>
            <a:r>
              <a:rPr kumimoji="1" lang="ko-KR" altLang="en-US" sz="2000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하다는 것을 알게 되었다</a:t>
            </a:r>
            <a:r>
              <a:rPr kumimoji="1" lang="en-US" altLang="ko-KR" sz="2000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.</a:t>
            </a:r>
          </a:p>
          <a:p>
            <a:endParaRPr kumimoji="1" lang="en-US" altLang="ko-KR" sz="2000" dirty="0">
              <a:solidFill>
                <a:schemeClr val="tx1">
                  <a:lumMod val="95000"/>
                </a:schemeClr>
              </a:solidFill>
              <a:latin typeface="+mn-ea"/>
            </a:endParaRPr>
          </a:p>
          <a:p>
            <a:r>
              <a:rPr kumimoji="1" lang="ko-KR" altLang="en-US" sz="2000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남은 건 이제 무엇일까</a:t>
            </a:r>
            <a:r>
              <a:rPr kumimoji="1" lang="en-US" altLang="ko-KR" sz="2000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?</a:t>
            </a:r>
          </a:p>
        </p:txBody>
      </p:sp>
      <p:pic>
        <p:nvPicPr>
          <p:cNvPr id="3" name="그림 2" descr="텍스트, 그래픽 디자인, 디자인, 그래픽이(가) 표시된 사진&#10;&#10;자동 생성된 설명">
            <a:extLst>
              <a:ext uri="{FF2B5EF4-FFF2-40B4-BE49-F238E27FC236}">
                <a16:creationId xmlns:a16="http://schemas.microsoft.com/office/drawing/2014/main" id="{F99C8371-5F77-3712-0A7C-DB89790B25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484" y="6194669"/>
            <a:ext cx="250904" cy="250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85596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CC6FAA32-2892-B496-5A0D-FE5BFE14DC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962" y="6249086"/>
            <a:ext cx="2051232" cy="205947"/>
          </a:xfrm>
          <a:prstGeom prst="rect">
            <a:avLst/>
          </a:prstGeom>
        </p:spPr>
      </p:pic>
      <p:pic>
        <p:nvPicPr>
          <p:cNvPr id="3" name="그림 2" descr="텍스트, 그래픽 디자인, 디자인, 그래픽이(가) 표시된 사진&#10;&#10;자동 생성된 설명">
            <a:extLst>
              <a:ext uri="{FF2B5EF4-FFF2-40B4-BE49-F238E27FC236}">
                <a16:creationId xmlns:a16="http://schemas.microsoft.com/office/drawing/2014/main" id="{C7851DD6-D42E-7A42-5EA6-1A8FA64692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484" y="6194669"/>
            <a:ext cx="250904" cy="25090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3A45361-028C-0CCE-A60F-A2F8CF25A499}"/>
              </a:ext>
            </a:extLst>
          </p:cNvPr>
          <p:cNvSpPr txBox="1"/>
          <p:nvPr/>
        </p:nvSpPr>
        <p:spPr>
          <a:xfrm>
            <a:off x="1173715" y="1831354"/>
            <a:ext cx="984456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3200" dirty="0">
                <a:latin typeface="+mn-ea"/>
              </a:rPr>
              <a:t> </a:t>
            </a:r>
            <a:r>
              <a:rPr kumimoji="1" lang="en-US" altLang="ko-KR" sz="3200" dirty="0">
                <a:latin typeface="+mn-ea"/>
              </a:rPr>
              <a:t>!!</a:t>
            </a:r>
            <a:r>
              <a:rPr kumimoji="1" lang="ko-KR" altLang="en-US" sz="3200" dirty="0">
                <a:latin typeface="+mn-ea"/>
              </a:rPr>
              <a:t> </a:t>
            </a:r>
            <a:r>
              <a:rPr kumimoji="1" lang="ko-KR" altLang="en-US" sz="4800" b="1" dirty="0">
                <a:latin typeface="+mn-ea"/>
              </a:rPr>
              <a:t>웹 서버를 만들어 볼까요</a:t>
            </a:r>
            <a:r>
              <a:rPr kumimoji="1" lang="en-US" altLang="ko-KR" sz="4800" b="1" dirty="0">
                <a:latin typeface="+mn-ea"/>
              </a:rPr>
              <a:t>?</a:t>
            </a:r>
            <a:r>
              <a:rPr kumimoji="1" lang="ko-KR" altLang="en-US" sz="4800" b="1" dirty="0">
                <a:latin typeface="+mn-ea"/>
              </a:rPr>
              <a:t> </a:t>
            </a:r>
            <a:r>
              <a:rPr kumimoji="1" lang="en-US" altLang="ko-KR" sz="3200" dirty="0">
                <a:latin typeface="+mn-ea"/>
              </a:rPr>
              <a:t>!!</a:t>
            </a:r>
            <a:endParaRPr lang="ko-KR" altLang="en-US" sz="3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517AE2B-AA15-1A06-E94C-284B5F2720CF}"/>
              </a:ext>
            </a:extLst>
          </p:cNvPr>
          <p:cNvSpPr txBox="1"/>
          <p:nvPr/>
        </p:nvSpPr>
        <p:spPr>
          <a:xfrm>
            <a:off x="1855254" y="3319320"/>
            <a:ext cx="9021137" cy="1092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dirty="0">
                <a:latin typeface="+mn-ea"/>
              </a:rPr>
              <a:t>시연 대상 기기 </a:t>
            </a:r>
            <a:r>
              <a:rPr lang="en-US" altLang="ko-KR" sz="2000" dirty="0">
                <a:latin typeface="+mn-ea"/>
              </a:rPr>
              <a:t>: </a:t>
            </a:r>
            <a:r>
              <a:rPr lang="ko-KR" altLang="en-US" sz="2000" dirty="0">
                <a:latin typeface="+mn-ea"/>
              </a:rPr>
              <a:t>안드로이드</a:t>
            </a:r>
            <a:endParaRPr lang="en-US" altLang="ko-KR" sz="2000" dirty="0">
              <a:latin typeface="+mn-ea"/>
            </a:endParaRPr>
          </a:p>
          <a:p>
            <a:endParaRPr lang="en-US" altLang="ko-KR" sz="2000" dirty="0">
              <a:latin typeface="+mn-ea"/>
            </a:endParaRPr>
          </a:p>
          <a:p>
            <a:endParaRPr lang="en-US" altLang="ko-KR" sz="500" dirty="0">
              <a:latin typeface="+mn-ea"/>
            </a:endParaRPr>
          </a:p>
          <a:p>
            <a:r>
              <a:rPr lang="ko-KR" altLang="en-US" sz="2000" dirty="0">
                <a:solidFill>
                  <a:srgbClr val="DE3127"/>
                </a:solidFill>
                <a:latin typeface="+mn-ea"/>
              </a:rPr>
              <a:t>아이폰</a:t>
            </a:r>
            <a:r>
              <a:rPr lang="ko-KR" altLang="en-US" sz="2000" dirty="0">
                <a:latin typeface="+mn-ea"/>
              </a:rPr>
              <a:t>의 경우에는 정책상 </a:t>
            </a:r>
            <a:r>
              <a:rPr lang="ko-KR" altLang="en-US" sz="2000" dirty="0">
                <a:solidFill>
                  <a:srgbClr val="DE3127"/>
                </a:solidFill>
                <a:latin typeface="+mn-ea"/>
              </a:rPr>
              <a:t>유럽</a:t>
            </a:r>
            <a:r>
              <a:rPr lang="ko-KR" altLang="en-US" sz="2000" dirty="0">
                <a:latin typeface="+mn-ea"/>
              </a:rPr>
              <a:t>에서만 가능합니다</a:t>
            </a:r>
            <a:r>
              <a:rPr lang="en-US" altLang="ko-KR" sz="2000" dirty="0">
                <a:latin typeface="+mn-ea"/>
              </a:rPr>
              <a:t>.</a:t>
            </a:r>
            <a:endParaRPr lang="ko-KR" altLang="en-US" sz="2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9373807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C76353-B2E1-2CBE-A387-4599878975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485" y="486096"/>
            <a:ext cx="11326059" cy="528425"/>
          </a:xfrm>
        </p:spPr>
        <p:txBody>
          <a:bodyPr>
            <a:normAutofit/>
          </a:bodyPr>
          <a:lstStyle/>
          <a:p>
            <a:r>
              <a:rPr kumimoji="1" lang="ko-KR" altLang="en-US" sz="2800" b="1" dirty="0"/>
              <a:t>시연 순서</a:t>
            </a:r>
            <a:endParaRPr kumimoji="1" lang="ko-Kore-KR" altLang="en-US" sz="2800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C6FAA32-2892-B496-5A0D-FE5BFE14DC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962" y="6249086"/>
            <a:ext cx="2051232" cy="205947"/>
          </a:xfrm>
          <a:prstGeom prst="rect">
            <a:avLst/>
          </a:prstGeom>
        </p:spPr>
      </p:pic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9BCC23CE-EC39-80FC-8DF9-8B81CB4594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3484" y="1253331"/>
            <a:ext cx="11326058" cy="4827980"/>
          </a:xfrm>
        </p:spPr>
        <p:txBody>
          <a:bodyPr>
            <a:normAutofit/>
          </a:bodyPr>
          <a:lstStyle/>
          <a:p>
            <a:r>
              <a:rPr kumimoji="1" lang="en-US" altLang="ko-KR" sz="2000" dirty="0">
                <a:latin typeface="+mn-ea"/>
              </a:rPr>
              <a:t>1. </a:t>
            </a:r>
            <a:r>
              <a:rPr kumimoji="1" lang="ko-KR" altLang="en-US" sz="2000" dirty="0">
                <a:latin typeface="+mn-ea"/>
              </a:rPr>
              <a:t>안드로이드 폰에 </a:t>
            </a:r>
            <a:r>
              <a:rPr kumimoji="1" lang="en-US" altLang="ko-KR" sz="2000" dirty="0" err="1">
                <a:latin typeface="+mn-ea"/>
              </a:rPr>
              <a:t>Termux</a:t>
            </a:r>
            <a:r>
              <a:rPr kumimoji="1" lang="en-US" altLang="ko-KR" sz="2000" dirty="0">
                <a:latin typeface="+mn-ea"/>
              </a:rPr>
              <a:t> (</a:t>
            </a:r>
            <a:r>
              <a:rPr kumimoji="1" lang="ko-KR" altLang="en-US" sz="2000" dirty="0">
                <a:latin typeface="+mn-ea"/>
              </a:rPr>
              <a:t>기능 확장용 앱</a:t>
            </a:r>
            <a:r>
              <a:rPr kumimoji="1" lang="en-US" altLang="ko-KR" sz="2000" dirty="0">
                <a:latin typeface="+mn-ea"/>
              </a:rPr>
              <a:t>) </a:t>
            </a:r>
            <a:r>
              <a:rPr kumimoji="1" lang="ko-KR" altLang="en-US" sz="2000" dirty="0">
                <a:latin typeface="+mn-ea"/>
              </a:rPr>
              <a:t>설치</a:t>
            </a:r>
            <a:endParaRPr kumimoji="1" lang="en-US" altLang="ko-KR" sz="2000" dirty="0">
              <a:latin typeface="+mn-ea"/>
            </a:endParaRPr>
          </a:p>
          <a:p>
            <a:endParaRPr kumimoji="1" lang="en-US" altLang="ko-KR" sz="2000" dirty="0">
              <a:latin typeface="+mn-ea"/>
            </a:endParaRPr>
          </a:p>
          <a:p>
            <a:r>
              <a:rPr kumimoji="1" lang="en-US" altLang="ko-KR" sz="2000" dirty="0">
                <a:latin typeface="+mn-ea"/>
              </a:rPr>
              <a:t>2. </a:t>
            </a:r>
            <a:r>
              <a:rPr kumimoji="1" lang="en-US" altLang="ko-KR" sz="2000" dirty="0" err="1">
                <a:latin typeface="+mn-ea"/>
              </a:rPr>
              <a:t>Termux</a:t>
            </a:r>
            <a:r>
              <a:rPr kumimoji="1" lang="ko-KR" altLang="en-US" sz="2000" dirty="0">
                <a:latin typeface="+mn-ea"/>
              </a:rPr>
              <a:t> 앱에서 </a:t>
            </a:r>
            <a:r>
              <a:rPr kumimoji="1" lang="en-US" altLang="ko-KR" sz="2000" dirty="0">
                <a:latin typeface="+mn-ea"/>
              </a:rPr>
              <a:t>Python </a:t>
            </a:r>
            <a:r>
              <a:rPr kumimoji="1" lang="ko-KR" altLang="en-US" sz="2000" dirty="0">
                <a:latin typeface="+mn-ea"/>
              </a:rPr>
              <a:t>설치</a:t>
            </a:r>
            <a:endParaRPr kumimoji="1" lang="en-US" altLang="ko-KR" sz="2000" dirty="0">
              <a:latin typeface="+mn-ea"/>
            </a:endParaRPr>
          </a:p>
          <a:p>
            <a:endParaRPr kumimoji="1" lang="en-US" altLang="ko-KR" sz="2000" dirty="0">
              <a:latin typeface="+mn-ea"/>
            </a:endParaRPr>
          </a:p>
          <a:p>
            <a:r>
              <a:rPr kumimoji="1" lang="en-US" altLang="ko-KR" sz="2000" dirty="0">
                <a:latin typeface="+mn-ea"/>
              </a:rPr>
              <a:t>3. Flask </a:t>
            </a:r>
            <a:r>
              <a:rPr kumimoji="1" lang="ko-KR" altLang="en-US" sz="2000" dirty="0">
                <a:latin typeface="+mn-ea"/>
              </a:rPr>
              <a:t>웹 서버 코드 작성</a:t>
            </a:r>
            <a:endParaRPr kumimoji="1" lang="en-US" altLang="ko-KR" sz="2000" dirty="0">
              <a:latin typeface="+mn-ea"/>
            </a:endParaRPr>
          </a:p>
          <a:p>
            <a:endParaRPr kumimoji="1" lang="en-US" altLang="ko-KR" sz="2000" dirty="0">
              <a:latin typeface="+mn-ea"/>
            </a:endParaRPr>
          </a:p>
          <a:p>
            <a:r>
              <a:rPr kumimoji="1" lang="en-US" altLang="ko-KR" sz="2000" dirty="0">
                <a:latin typeface="+mn-ea"/>
              </a:rPr>
              <a:t>4. </a:t>
            </a:r>
            <a:r>
              <a:rPr kumimoji="1" lang="ko-KR" altLang="en-US" sz="2000" dirty="0">
                <a:latin typeface="+mn-ea"/>
              </a:rPr>
              <a:t>서버 접속 확인</a:t>
            </a:r>
            <a:endParaRPr kumimoji="1" lang="en-US" altLang="ko-KR" sz="2000" dirty="0">
              <a:latin typeface="+mn-ea"/>
            </a:endParaRPr>
          </a:p>
          <a:p>
            <a:pPr marL="0" indent="0">
              <a:buNone/>
            </a:pPr>
            <a:endParaRPr kumimoji="1" lang="en-US" altLang="ko-KR" sz="2000" dirty="0">
              <a:latin typeface="+mn-ea"/>
            </a:endParaRPr>
          </a:p>
          <a:p>
            <a:pPr lvl="1"/>
            <a:endParaRPr kumimoji="1" lang="en-US" altLang="ko-KR" sz="2000" dirty="0">
              <a:latin typeface="+mn-ea"/>
            </a:endParaRPr>
          </a:p>
        </p:txBody>
      </p:sp>
      <p:pic>
        <p:nvPicPr>
          <p:cNvPr id="3" name="그림 2" descr="텍스트, 그래픽 디자인, 디자인, 그래픽이(가) 표시된 사진&#10;&#10;자동 생성된 설명">
            <a:extLst>
              <a:ext uri="{FF2B5EF4-FFF2-40B4-BE49-F238E27FC236}">
                <a16:creationId xmlns:a16="http://schemas.microsoft.com/office/drawing/2014/main" id="{C7851DD6-D42E-7A42-5EA6-1A8FA64692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484" y="6194669"/>
            <a:ext cx="250904" cy="250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22004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C76353-B2E1-2CBE-A387-4599878975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485" y="486096"/>
            <a:ext cx="11326059" cy="528425"/>
          </a:xfrm>
        </p:spPr>
        <p:txBody>
          <a:bodyPr>
            <a:normAutofit/>
          </a:bodyPr>
          <a:lstStyle/>
          <a:p>
            <a:r>
              <a:rPr kumimoji="1" lang="ko-KR" altLang="en-US" sz="2800" b="1"/>
              <a:t>시연 </a:t>
            </a:r>
            <a:r>
              <a:rPr kumimoji="1" lang="en-US" altLang="ko-KR" sz="2800" b="1"/>
              <a:t>-</a:t>
            </a:r>
            <a:r>
              <a:rPr kumimoji="1" lang="ko-KR" altLang="en-US" sz="2800" b="1"/>
              <a:t> 안드로이드 폰으로 서버 구축</a:t>
            </a:r>
            <a:endParaRPr kumimoji="1" lang="ko-Kore-KR" altLang="en-US" sz="2800" b="1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C6FAA32-2892-B496-5A0D-FE5BFE14DC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962" y="6249086"/>
            <a:ext cx="2051232" cy="205947"/>
          </a:xfrm>
          <a:prstGeom prst="rect">
            <a:avLst/>
          </a:prstGeom>
        </p:spPr>
      </p:pic>
      <p:pic>
        <p:nvPicPr>
          <p:cNvPr id="3" name="그림 2" descr="텍스트, 그래픽 디자인, 디자인, 그래픽이(가) 표시된 사진&#10;&#10;자동 생성된 설명">
            <a:extLst>
              <a:ext uri="{FF2B5EF4-FFF2-40B4-BE49-F238E27FC236}">
                <a16:creationId xmlns:a16="http://schemas.microsoft.com/office/drawing/2014/main" id="{C7851DD6-D42E-7A42-5EA6-1A8FA64692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484" y="6194669"/>
            <a:ext cx="250904" cy="250904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39C69281-AC40-6527-493C-536E5EEA5A54}"/>
              </a:ext>
            </a:extLst>
          </p:cNvPr>
          <p:cNvGrpSpPr/>
          <p:nvPr/>
        </p:nvGrpSpPr>
        <p:grpSpPr>
          <a:xfrm>
            <a:off x="6783064" y="1421313"/>
            <a:ext cx="3562943" cy="4015374"/>
            <a:chOff x="5813611" y="2553406"/>
            <a:chExt cx="3092118" cy="3484763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2353B669-3305-0DE1-D478-068FC732E85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813612" y="2553406"/>
              <a:ext cx="3092117" cy="3092117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8D6B72C-3ED3-A92D-F62E-0987D5312C7B}"/>
                </a:ext>
              </a:extLst>
            </p:cNvPr>
            <p:cNvSpPr txBox="1"/>
            <p:nvPr/>
          </p:nvSpPr>
          <p:spPr>
            <a:xfrm>
              <a:off x="5813611" y="5668837"/>
              <a:ext cx="30921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KR"/>
                <a:t>Download Page Github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CFF4FEC-669A-EB81-8518-80E646E728E7}"/>
              </a:ext>
            </a:extLst>
          </p:cNvPr>
          <p:cNvGrpSpPr/>
          <p:nvPr/>
        </p:nvGrpSpPr>
        <p:grpSpPr>
          <a:xfrm>
            <a:off x="1682869" y="1421313"/>
            <a:ext cx="3562941" cy="4042149"/>
            <a:chOff x="838200" y="2466001"/>
            <a:chExt cx="3092117" cy="3508000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17F07CA7-F054-3A1D-2FCA-B1AD5950ED6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38201" y="2466001"/>
              <a:ext cx="3092116" cy="3092116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1606B0D-B858-A911-2E9B-6F1D75D63301}"/>
                </a:ext>
              </a:extLst>
            </p:cNvPr>
            <p:cNvSpPr txBox="1"/>
            <p:nvPr/>
          </p:nvSpPr>
          <p:spPr>
            <a:xfrm>
              <a:off x="838200" y="5604669"/>
              <a:ext cx="30921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KR"/>
                <a:t>App Download URL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145726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3FF79B-D28C-355B-0706-6F53CD6939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C5AB7E-2C2F-97C3-D7D2-AA0D2A20A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485" y="486096"/>
            <a:ext cx="11326059" cy="528425"/>
          </a:xfrm>
        </p:spPr>
        <p:txBody>
          <a:bodyPr>
            <a:normAutofit/>
          </a:bodyPr>
          <a:lstStyle/>
          <a:p>
            <a:r>
              <a:rPr kumimoji="1" lang="en-US" altLang="en-US" sz="2800" b="1" dirty="0"/>
              <a:t>No! Raspberry PI, YESSSSSS Your Phone!!!</a:t>
            </a:r>
            <a:endParaRPr kumimoji="1" lang="ko-Kore-KR" altLang="en-US" sz="2800" b="1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3D68641-E2CD-32E2-628B-510D7695FB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962" y="6249086"/>
            <a:ext cx="2051232" cy="205947"/>
          </a:xfrm>
          <a:prstGeom prst="rect">
            <a:avLst/>
          </a:prstGeom>
        </p:spPr>
      </p:pic>
      <p:pic>
        <p:nvPicPr>
          <p:cNvPr id="3" name="그림 2" descr="텍스트, 그래픽 디자인, 디자인, 그래픽이(가) 표시된 사진&#10;&#10;자동 생성된 설명">
            <a:extLst>
              <a:ext uri="{FF2B5EF4-FFF2-40B4-BE49-F238E27FC236}">
                <a16:creationId xmlns:a16="http://schemas.microsoft.com/office/drawing/2014/main" id="{E2973F3F-EF86-E9C1-59BF-3234D3900E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484" y="6194669"/>
            <a:ext cx="250904" cy="25090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A7E6869-C3D5-2465-4A29-EB995281D078}"/>
              </a:ext>
            </a:extLst>
          </p:cNvPr>
          <p:cNvSpPr txBox="1"/>
          <p:nvPr/>
        </p:nvSpPr>
        <p:spPr>
          <a:xfrm>
            <a:off x="5020963" y="2767279"/>
            <a:ext cx="6098058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en-US" sz="8000" b="1" dirty="0"/>
              <a:t>VS</a:t>
            </a:r>
            <a:endParaRPr lang="en-KR" sz="8000" dirty="0"/>
          </a:p>
        </p:txBody>
      </p:sp>
      <p:pic>
        <p:nvPicPr>
          <p:cNvPr id="13314" name="Picture 2" descr="RASPBERRY PI PICO W - Raspberry-pi - SBC, Raspberry Pi Pico W, RP2040">
            <a:extLst>
              <a:ext uri="{FF2B5EF4-FFF2-40B4-BE49-F238E27FC236}">
                <a16:creationId xmlns:a16="http://schemas.microsoft.com/office/drawing/2014/main" id="{78DF5A58-EBA7-D46D-2964-823340EE88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6636" y="1921475"/>
            <a:ext cx="4797557" cy="3015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large black machine with a monitor and a monitor on top&#10;&#10;Description automatically generated">
            <a:extLst>
              <a:ext uri="{FF2B5EF4-FFF2-40B4-BE49-F238E27FC236}">
                <a16:creationId xmlns:a16="http://schemas.microsoft.com/office/drawing/2014/main" id="{35E1AF9D-3B06-8B90-4637-E966A6E0B1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996801" y="1891871"/>
            <a:ext cx="4099010" cy="3074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02634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C76353-B2E1-2CBE-A387-4599878975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485" y="486096"/>
            <a:ext cx="11326059" cy="528425"/>
          </a:xfrm>
        </p:spPr>
        <p:txBody>
          <a:bodyPr>
            <a:normAutofit/>
          </a:bodyPr>
          <a:lstStyle/>
          <a:p>
            <a:r>
              <a:rPr kumimoji="1" lang="ko-KR" altLang="en-US" sz="2800" b="1"/>
              <a:t>시연 </a:t>
            </a:r>
            <a:r>
              <a:rPr kumimoji="1" lang="en-US" altLang="ko-KR" sz="2800" b="1"/>
              <a:t>-</a:t>
            </a:r>
            <a:r>
              <a:rPr kumimoji="1" lang="ko-KR" altLang="en-US" sz="2800" b="1"/>
              <a:t> </a:t>
            </a:r>
            <a:r>
              <a:rPr kumimoji="1" lang="en-US" altLang="ko-KR" sz="2800" b="1"/>
              <a:t>Python </a:t>
            </a:r>
            <a:r>
              <a:rPr kumimoji="1" lang="ko-KR" altLang="en-US" sz="2800" b="1"/>
              <a:t>개발 환경 구축</a:t>
            </a:r>
            <a:endParaRPr kumimoji="1" lang="ko-Kore-KR" altLang="en-US" sz="2800" b="1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C6FAA32-2892-B496-5A0D-FE5BFE14DC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962" y="6249086"/>
            <a:ext cx="2051232" cy="205947"/>
          </a:xfrm>
          <a:prstGeom prst="rect">
            <a:avLst/>
          </a:prstGeom>
        </p:spPr>
      </p:pic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9BCC23CE-EC39-80FC-8DF9-8B81CB4594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3484" y="1253331"/>
            <a:ext cx="11326058" cy="48279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ko-KR" sz="2400" dirty="0">
                <a:latin typeface="Lucida Console" panose="020B0609040504020204" pitchFamily="49" charset="0"/>
              </a:rPr>
              <a:t>$ pkg install nano python</a:t>
            </a:r>
          </a:p>
          <a:p>
            <a:pPr marL="0" indent="0">
              <a:buNone/>
            </a:pPr>
            <a:r>
              <a:rPr kumimoji="1" lang="en-US" altLang="ko-KR" sz="2400" dirty="0">
                <a:latin typeface="Lucida Console" panose="020B0609040504020204" pitchFamily="49" charset="0"/>
              </a:rPr>
              <a:t>$ pip install flask</a:t>
            </a:r>
          </a:p>
        </p:txBody>
      </p:sp>
      <p:pic>
        <p:nvPicPr>
          <p:cNvPr id="3" name="그림 2" descr="텍스트, 그래픽 디자인, 디자인, 그래픽이(가) 표시된 사진&#10;&#10;자동 생성된 설명">
            <a:extLst>
              <a:ext uri="{FF2B5EF4-FFF2-40B4-BE49-F238E27FC236}">
                <a16:creationId xmlns:a16="http://schemas.microsoft.com/office/drawing/2014/main" id="{C7851DD6-D42E-7A42-5EA6-1A8FA64692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484" y="6194669"/>
            <a:ext cx="250904" cy="250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58513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C76353-B2E1-2CBE-A387-4599878975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485" y="486096"/>
            <a:ext cx="11326059" cy="528425"/>
          </a:xfrm>
        </p:spPr>
        <p:txBody>
          <a:bodyPr>
            <a:normAutofit/>
          </a:bodyPr>
          <a:lstStyle/>
          <a:p>
            <a:r>
              <a:rPr kumimoji="1" lang="ko-KR" altLang="en-US" sz="2800" b="1" dirty="0"/>
              <a:t>시연 </a:t>
            </a:r>
            <a:r>
              <a:rPr kumimoji="1" lang="en-US" altLang="ko-KR" sz="2800" b="1" dirty="0"/>
              <a:t>-</a:t>
            </a:r>
            <a:r>
              <a:rPr kumimoji="1" lang="ko-KR" altLang="en-US" sz="2800" b="1" dirty="0"/>
              <a:t> </a:t>
            </a:r>
            <a:r>
              <a:rPr kumimoji="1" lang="en-US" altLang="ko-KR" sz="2800" b="1" dirty="0"/>
              <a:t>Python</a:t>
            </a:r>
            <a:r>
              <a:rPr kumimoji="1" lang="ko-KR" altLang="en-US" sz="2800" b="1" dirty="0"/>
              <a:t> 웹서버 구축</a:t>
            </a:r>
            <a:endParaRPr kumimoji="1" lang="ko-Kore-KR" altLang="en-US" sz="2800" b="1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C6FAA32-2892-B496-5A0D-FE5BFE14DC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962" y="6249086"/>
            <a:ext cx="2051232" cy="205947"/>
          </a:xfrm>
          <a:prstGeom prst="rect">
            <a:avLst/>
          </a:prstGeom>
        </p:spPr>
      </p:pic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9BCC23CE-EC39-80FC-8DF9-8B81CB4594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3484" y="1253331"/>
            <a:ext cx="11326058" cy="4827980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500"/>
              </a:spcBef>
              <a:buNone/>
            </a:pPr>
            <a:r>
              <a:rPr lang="en-US" sz="2400" b="0" i="0" dirty="0">
                <a:effectLst/>
                <a:latin typeface="Lucida Console" panose="020B0609040504020204" pitchFamily="49" charset="0"/>
              </a:rPr>
              <a:t>$ nano </a:t>
            </a:r>
            <a:r>
              <a:rPr lang="en-US" sz="2400" b="0" i="0" dirty="0" err="1">
                <a:effectLst/>
                <a:latin typeface="Lucida Console" panose="020B0609040504020204" pitchFamily="49" charset="0"/>
              </a:rPr>
              <a:t>main.py</a:t>
            </a:r>
            <a:endParaRPr lang="en-US" sz="2400" b="0" i="0" dirty="0">
              <a:effectLst/>
              <a:latin typeface="Lucida Console" panose="020B060904050402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500"/>
              </a:spcBef>
              <a:buNone/>
            </a:pPr>
            <a:endParaRPr lang="en-US" sz="2400" b="0" i="0" dirty="0">
              <a:solidFill>
                <a:srgbClr val="FF7B72"/>
              </a:solidFill>
              <a:effectLst/>
              <a:latin typeface="Lucida Console" panose="020B060904050402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500"/>
              </a:spcBef>
              <a:buNone/>
            </a:pPr>
            <a:r>
              <a:rPr lang="en-US" sz="2400" b="0" i="0" dirty="0">
                <a:solidFill>
                  <a:srgbClr val="FF7B72"/>
                </a:solidFill>
                <a:effectLst/>
                <a:latin typeface="Lucida Console" panose="020B0609040504020204" pitchFamily="49" charset="0"/>
              </a:rPr>
              <a:t>from</a:t>
            </a:r>
            <a:r>
              <a:rPr lang="en-US" sz="2400" b="0" i="0" dirty="0">
                <a:solidFill>
                  <a:srgbClr val="C9D1D9"/>
                </a:solidFill>
                <a:effectLst/>
                <a:latin typeface="Lucida Console" panose="020B0609040504020204" pitchFamily="49" charset="0"/>
              </a:rPr>
              <a:t> </a:t>
            </a:r>
            <a:r>
              <a:rPr lang="en-US" sz="2400" b="0" i="0" dirty="0">
                <a:effectLst/>
                <a:latin typeface="Lucida Console" panose="020B0609040504020204" pitchFamily="49" charset="0"/>
              </a:rPr>
              <a:t>flask</a:t>
            </a:r>
            <a:r>
              <a:rPr lang="en-US" sz="2400" b="0" i="0" dirty="0">
                <a:solidFill>
                  <a:srgbClr val="C9D1D9"/>
                </a:solidFill>
                <a:effectLst/>
                <a:latin typeface="Lucida Console" panose="020B0609040504020204" pitchFamily="49" charset="0"/>
              </a:rPr>
              <a:t> </a:t>
            </a:r>
            <a:r>
              <a:rPr lang="en-US" sz="2400" b="0" i="0" dirty="0">
                <a:solidFill>
                  <a:srgbClr val="FF7B72"/>
                </a:solidFill>
                <a:effectLst/>
                <a:latin typeface="Lucida Console" panose="020B0609040504020204" pitchFamily="49" charset="0"/>
              </a:rPr>
              <a:t>import</a:t>
            </a:r>
            <a:r>
              <a:rPr lang="en-US" sz="2400" b="0" i="0" dirty="0">
                <a:solidFill>
                  <a:srgbClr val="C9D1D9"/>
                </a:solidFill>
                <a:effectLst/>
                <a:latin typeface="Lucida Console" panose="020B0609040504020204" pitchFamily="49" charset="0"/>
              </a:rPr>
              <a:t> </a:t>
            </a:r>
            <a:r>
              <a:rPr lang="en-US" sz="2400" b="0" i="0" dirty="0">
                <a:effectLst/>
                <a:latin typeface="Lucida Console" panose="020B0609040504020204" pitchFamily="49" charset="0"/>
              </a:rPr>
              <a:t>Flask</a:t>
            </a:r>
          </a:p>
          <a:p>
            <a:pPr marL="0" indent="0">
              <a:lnSpc>
                <a:spcPct val="100000"/>
              </a:lnSpc>
              <a:spcBef>
                <a:spcPts val="500"/>
              </a:spcBef>
              <a:buNone/>
            </a:pPr>
            <a:r>
              <a:rPr lang="en-US" sz="2400" b="0" i="0" dirty="0">
                <a:effectLst/>
                <a:latin typeface="Lucida Console" panose="020B0609040504020204" pitchFamily="49" charset="0"/>
              </a:rPr>
              <a:t>app = Flask(__name__) </a:t>
            </a:r>
          </a:p>
          <a:p>
            <a:pPr marL="0" indent="0">
              <a:lnSpc>
                <a:spcPct val="100000"/>
              </a:lnSpc>
              <a:spcBef>
                <a:spcPts val="500"/>
              </a:spcBef>
              <a:buNone/>
            </a:pPr>
            <a:r>
              <a:rPr lang="en-US" sz="2400" b="0" i="0" dirty="0">
                <a:solidFill>
                  <a:srgbClr val="79C0FF"/>
                </a:solidFill>
                <a:effectLst/>
                <a:latin typeface="Lucida Console" panose="020B0609040504020204" pitchFamily="49" charset="0"/>
              </a:rPr>
              <a:t>@</a:t>
            </a:r>
            <a:r>
              <a:rPr lang="en-US" sz="2400" b="0" i="0" dirty="0" err="1">
                <a:solidFill>
                  <a:srgbClr val="79C0FF"/>
                </a:solidFill>
                <a:effectLst/>
                <a:latin typeface="Lucida Console" panose="020B0609040504020204" pitchFamily="49" charset="0"/>
              </a:rPr>
              <a:t>app.route</a:t>
            </a:r>
            <a:r>
              <a:rPr lang="en-US" sz="2400" b="0" i="0" dirty="0">
                <a:solidFill>
                  <a:srgbClr val="79C0FF"/>
                </a:solidFill>
                <a:effectLst/>
                <a:latin typeface="Lucida Console" panose="020B0609040504020204" pitchFamily="49" charset="0"/>
              </a:rPr>
              <a:t>(</a:t>
            </a:r>
            <a:r>
              <a:rPr lang="en-US" sz="2400" b="0" i="0" dirty="0">
                <a:solidFill>
                  <a:srgbClr val="A5D6FF"/>
                </a:solidFill>
                <a:effectLst/>
                <a:latin typeface="Lucida Console" panose="020B0609040504020204" pitchFamily="49" charset="0"/>
              </a:rPr>
              <a:t>"/"</a:t>
            </a:r>
            <a:r>
              <a:rPr lang="en-US" sz="2400" b="0" i="0" dirty="0">
                <a:solidFill>
                  <a:srgbClr val="79C0FF"/>
                </a:solidFill>
                <a:effectLst/>
                <a:latin typeface="Lucida Console" panose="020B0609040504020204" pitchFamily="49" charset="0"/>
              </a:rPr>
              <a:t>)</a:t>
            </a:r>
            <a:r>
              <a:rPr lang="en-US" sz="2400" b="0" i="0" dirty="0">
                <a:solidFill>
                  <a:srgbClr val="C9D1D9"/>
                </a:solidFill>
                <a:effectLst/>
                <a:latin typeface="Lucida Console" panose="020B0609040504020204" pitchFamily="49" charset="0"/>
              </a:rPr>
              <a:t> </a:t>
            </a:r>
          </a:p>
          <a:p>
            <a:pPr marL="0" indent="0">
              <a:lnSpc>
                <a:spcPct val="100000"/>
              </a:lnSpc>
              <a:spcBef>
                <a:spcPts val="500"/>
              </a:spcBef>
              <a:buNone/>
            </a:pPr>
            <a:r>
              <a:rPr lang="en-US" sz="2400" b="0" i="0" dirty="0">
                <a:solidFill>
                  <a:srgbClr val="FF7B72"/>
                </a:solidFill>
                <a:effectLst/>
                <a:latin typeface="Lucida Console" panose="020B0609040504020204" pitchFamily="49" charset="0"/>
              </a:rPr>
              <a:t>def</a:t>
            </a:r>
            <a:r>
              <a:rPr lang="en-US" sz="2400" b="0" i="0" dirty="0">
                <a:solidFill>
                  <a:srgbClr val="C9D1D9"/>
                </a:solidFill>
                <a:effectLst/>
                <a:latin typeface="Lucida Console" panose="020B0609040504020204" pitchFamily="49" charset="0"/>
              </a:rPr>
              <a:t> </a:t>
            </a:r>
            <a:r>
              <a:rPr lang="en-US" sz="2400" b="0" i="0" dirty="0" err="1">
                <a:solidFill>
                  <a:srgbClr val="D2A8FF"/>
                </a:solidFill>
                <a:effectLst/>
                <a:latin typeface="Lucida Console" panose="020B0609040504020204" pitchFamily="49" charset="0"/>
              </a:rPr>
              <a:t>hello_world</a:t>
            </a:r>
            <a:r>
              <a:rPr lang="en-US" sz="2400" b="0" i="0" dirty="0">
                <a:effectLst/>
                <a:latin typeface="Lucida Console" panose="020B0609040504020204" pitchFamily="49" charset="0"/>
              </a:rPr>
              <a:t>(): </a:t>
            </a:r>
          </a:p>
          <a:p>
            <a:pPr marL="0" indent="0">
              <a:lnSpc>
                <a:spcPct val="100000"/>
              </a:lnSpc>
              <a:spcBef>
                <a:spcPts val="500"/>
              </a:spcBef>
              <a:buNone/>
            </a:pPr>
            <a:r>
              <a:rPr lang="en-US" sz="2400" dirty="0">
                <a:solidFill>
                  <a:srgbClr val="C9D1D9"/>
                </a:solidFill>
                <a:latin typeface="Lucida Console" panose="020B0609040504020204" pitchFamily="49" charset="0"/>
              </a:rPr>
              <a:t>    </a:t>
            </a:r>
            <a:r>
              <a:rPr lang="en-US" sz="2400" b="0" i="0" dirty="0">
                <a:solidFill>
                  <a:srgbClr val="FF7B72"/>
                </a:solidFill>
                <a:effectLst/>
                <a:latin typeface="Lucida Console" panose="020B0609040504020204" pitchFamily="49" charset="0"/>
              </a:rPr>
              <a:t>return</a:t>
            </a:r>
            <a:r>
              <a:rPr lang="en-US" sz="2400" b="0" i="0" dirty="0">
                <a:solidFill>
                  <a:srgbClr val="C9D1D9"/>
                </a:solidFill>
                <a:effectLst/>
                <a:latin typeface="Lucida Console" panose="020B0609040504020204" pitchFamily="49" charset="0"/>
              </a:rPr>
              <a:t> </a:t>
            </a:r>
            <a:r>
              <a:rPr lang="en-US" sz="2400" b="0" i="0" dirty="0">
                <a:solidFill>
                  <a:srgbClr val="A5D6FF"/>
                </a:solidFill>
                <a:effectLst/>
                <a:latin typeface="Lucida Console" panose="020B0609040504020204" pitchFamily="49" charset="0"/>
              </a:rPr>
              <a:t>"&lt;p&gt;GIST Developers’ Night&lt;/p&gt;”</a:t>
            </a:r>
            <a:endParaRPr lang="en-US" sz="2400" dirty="0">
              <a:solidFill>
                <a:srgbClr val="C9D1D9"/>
              </a:solidFill>
              <a:latin typeface="Lucida Console" panose="020B060904050402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500"/>
              </a:spcBef>
              <a:buNone/>
            </a:pPr>
            <a:endParaRPr lang="en-US" sz="2400" dirty="0">
              <a:solidFill>
                <a:srgbClr val="C9D1D9"/>
              </a:solidFill>
              <a:latin typeface="Lucida Console" panose="020B060904050402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500"/>
              </a:spcBef>
              <a:buNone/>
            </a:pPr>
            <a:r>
              <a:rPr lang="en-US" sz="2400" b="0" i="0" dirty="0" err="1">
                <a:effectLst/>
                <a:latin typeface="Lucida Console" panose="020B0609040504020204" pitchFamily="49" charset="0"/>
              </a:rPr>
              <a:t>app.run</a:t>
            </a:r>
            <a:r>
              <a:rPr lang="en-US" sz="2400" b="0" i="0" dirty="0">
                <a:effectLst/>
                <a:latin typeface="Lucida Console" panose="020B0609040504020204" pitchFamily="49" charset="0"/>
              </a:rPr>
              <a:t>(host=</a:t>
            </a:r>
            <a:r>
              <a:rPr lang="en-US" sz="2400" dirty="0">
                <a:solidFill>
                  <a:srgbClr val="A5D6FF"/>
                </a:solidFill>
                <a:latin typeface="Lucida Console" panose="020B0609040504020204" pitchFamily="49" charset="0"/>
              </a:rPr>
              <a:t>‘</a:t>
            </a:r>
            <a:r>
              <a:rPr lang="en-US" sz="2400" b="0" i="0" dirty="0">
                <a:solidFill>
                  <a:srgbClr val="A5D6FF"/>
                </a:solidFill>
                <a:effectLst/>
                <a:latin typeface="Lucida Console" panose="020B0609040504020204" pitchFamily="49" charset="0"/>
              </a:rPr>
              <a:t>0.0.0.0’</a:t>
            </a:r>
            <a:r>
              <a:rPr lang="en-US" sz="2400" b="0" i="0" dirty="0">
                <a:effectLst/>
                <a:latin typeface="Lucida Console" panose="020B0609040504020204" pitchFamily="49" charset="0"/>
              </a:rPr>
              <a:t>)</a:t>
            </a:r>
          </a:p>
        </p:txBody>
      </p:sp>
      <p:pic>
        <p:nvPicPr>
          <p:cNvPr id="3" name="그림 2" descr="텍스트, 그래픽 디자인, 디자인, 그래픽이(가) 표시된 사진&#10;&#10;자동 생성된 설명">
            <a:extLst>
              <a:ext uri="{FF2B5EF4-FFF2-40B4-BE49-F238E27FC236}">
                <a16:creationId xmlns:a16="http://schemas.microsoft.com/office/drawing/2014/main" id="{C7851DD6-D42E-7A42-5EA6-1A8FA64692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484" y="6194669"/>
            <a:ext cx="250904" cy="250904"/>
          </a:xfrm>
          <a:prstGeom prst="rect">
            <a:avLst/>
          </a:prstGeom>
        </p:spPr>
      </p:pic>
      <p:pic>
        <p:nvPicPr>
          <p:cNvPr id="5" name="Picture 4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33CED17A-CB37-4441-3EB6-6AFB261449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37446" y="232251"/>
            <a:ext cx="2677234" cy="267723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058C5B8-DD10-F4F0-AA0B-284E84252086}"/>
              </a:ext>
            </a:extLst>
          </p:cNvPr>
          <p:cNvSpPr txBox="1"/>
          <p:nvPr/>
        </p:nvSpPr>
        <p:spPr>
          <a:xfrm>
            <a:off x="8160127" y="3028890"/>
            <a:ext cx="40318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2000" dirty="0">
                <a:latin typeface="Lucida Console" panose="020B0609040504020204" pitchFamily="49" charset="0"/>
              </a:rPr>
              <a:t>Download Code from Github</a:t>
            </a:r>
          </a:p>
        </p:txBody>
      </p:sp>
    </p:spTree>
    <p:extLst>
      <p:ext uri="{BB962C8B-B14F-4D97-AF65-F5344CB8AC3E}">
        <p14:creationId xmlns:p14="http://schemas.microsoft.com/office/powerpoint/2010/main" val="109326927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C76353-B2E1-2CBE-A387-4599878975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485" y="486096"/>
            <a:ext cx="11326059" cy="528425"/>
          </a:xfrm>
        </p:spPr>
        <p:txBody>
          <a:bodyPr>
            <a:normAutofit/>
          </a:bodyPr>
          <a:lstStyle/>
          <a:p>
            <a:r>
              <a:rPr kumimoji="1" lang="ko-KR" altLang="en-US" sz="2800" b="1" dirty="0"/>
              <a:t>시연 </a:t>
            </a:r>
            <a:r>
              <a:rPr kumimoji="1" lang="en-US" altLang="ko-KR" sz="2800" b="1" dirty="0"/>
              <a:t>-</a:t>
            </a:r>
            <a:r>
              <a:rPr kumimoji="1" lang="ko-KR" altLang="en-US" sz="2800" b="1" dirty="0"/>
              <a:t> 웹서버 접속 확인</a:t>
            </a:r>
            <a:endParaRPr kumimoji="1" lang="ko-Kore-KR" altLang="en-US" sz="2800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C6FAA32-2892-B496-5A0D-FE5BFE14DC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962" y="6249086"/>
            <a:ext cx="2051232" cy="205947"/>
          </a:xfrm>
          <a:prstGeom prst="rect">
            <a:avLst/>
          </a:prstGeom>
        </p:spPr>
      </p:pic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9BCC23CE-EC39-80FC-8DF9-8B81CB4594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3484" y="1422661"/>
            <a:ext cx="11326058" cy="4827980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500"/>
              </a:spcBef>
              <a:buNone/>
            </a:pPr>
            <a:r>
              <a:rPr lang="en-US" sz="2000" b="0" i="0">
                <a:effectLst/>
                <a:latin typeface="Lucida Console" panose="020B0609040504020204" pitchFamily="49" charset="0"/>
              </a:rPr>
              <a:t>$ python </a:t>
            </a:r>
            <a:r>
              <a:rPr lang="en-US" sz="2000" b="0" i="0" err="1">
                <a:effectLst/>
                <a:latin typeface="Lucida Console" panose="020B0609040504020204" pitchFamily="49" charset="0"/>
              </a:rPr>
              <a:t>main.py</a:t>
            </a:r>
            <a:endParaRPr lang="en-US" sz="2000" b="0" i="0">
              <a:solidFill>
                <a:srgbClr val="C9D1D9"/>
              </a:solidFill>
              <a:effectLst/>
              <a:latin typeface="Lucida Console" panose="020B0609040504020204" pitchFamily="49" charset="0"/>
            </a:endParaRPr>
          </a:p>
        </p:txBody>
      </p:sp>
      <p:pic>
        <p:nvPicPr>
          <p:cNvPr id="3" name="그림 2" descr="텍스트, 그래픽 디자인, 디자인, 그래픽이(가) 표시된 사진&#10;&#10;자동 생성된 설명">
            <a:extLst>
              <a:ext uri="{FF2B5EF4-FFF2-40B4-BE49-F238E27FC236}">
                <a16:creationId xmlns:a16="http://schemas.microsoft.com/office/drawing/2014/main" id="{C7851DD6-D42E-7A42-5EA6-1A8FA64692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484" y="6194669"/>
            <a:ext cx="250904" cy="250904"/>
          </a:xfrm>
          <a:prstGeom prst="rect">
            <a:avLst/>
          </a:prstGeom>
        </p:spPr>
      </p:pic>
      <p:pic>
        <p:nvPicPr>
          <p:cNvPr id="7" name="Picture 6" descr="A white background with black dots&#10;&#10;Description automatically generated">
            <a:extLst>
              <a:ext uri="{FF2B5EF4-FFF2-40B4-BE49-F238E27FC236}">
                <a16:creationId xmlns:a16="http://schemas.microsoft.com/office/drawing/2014/main" id="{4F9AE2DF-3F2E-9580-0BF9-F0C6701C53F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4059" b="64720"/>
          <a:stretch/>
        </p:blipFill>
        <p:spPr>
          <a:xfrm>
            <a:off x="6890354" y="1929951"/>
            <a:ext cx="4839188" cy="302163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646D1E9-F8DF-FE0A-C058-5FB580A416BF}"/>
              </a:ext>
            </a:extLst>
          </p:cNvPr>
          <p:cNvSpPr txBox="1"/>
          <p:nvPr/>
        </p:nvSpPr>
        <p:spPr>
          <a:xfrm>
            <a:off x="6722533" y="1422661"/>
            <a:ext cx="50070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500"/>
              </a:spcBef>
              <a:buNone/>
            </a:pPr>
            <a:r>
              <a:rPr lang="ko-KR" altLang="en-US" sz="2000" b="0" i="0" err="1">
                <a:effectLst/>
                <a:latin typeface="Lucida Console" panose="020B0609040504020204" pitchFamily="49" charset="0"/>
              </a:rPr>
              <a:t>웹브라우저에서</a:t>
            </a:r>
            <a:r>
              <a:rPr lang="en-US" altLang="ko-KR" sz="2000" b="0" i="0">
                <a:effectLst/>
                <a:latin typeface="Lucida Console" panose="020B0609040504020204" pitchFamily="49" charset="0"/>
              </a:rPr>
              <a:t> 127.0.0.1:5000</a:t>
            </a:r>
            <a:r>
              <a:rPr lang="ko-KR" altLang="en-US" sz="2000" b="0" i="0">
                <a:effectLst/>
                <a:latin typeface="Lucida Console" panose="020B0609040504020204" pitchFamily="49" charset="0"/>
              </a:rPr>
              <a:t> 접속</a:t>
            </a:r>
            <a:endParaRPr lang="en-US" sz="2000" b="0" i="0">
              <a:solidFill>
                <a:srgbClr val="C9D1D9"/>
              </a:solidFill>
              <a:effectLst/>
              <a:latin typeface="Lucida Console" panose="020B0609040504020204" pitchFamily="49" charset="0"/>
            </a:endParaRPr>
          </a:p>
        </p:txBody>
      </p:sp>
      <p:pic>
        <p:nvPicPr>
          <p:cNvPr id="6" name="Picture 5" descr="A screen shot of a computer&#10;&#10;Description automatically generated">
            <a:extLst>
              <a:ext uri="{FF2B5EF4-FFF2-40B4-BE49-F238E27FC236}">
                <a16:creationId xmlns:a16="http://schemas.microsoft.com/office/drawing/2014/main" id="{26DDBA73-6CC0-C046-FDD1-35E9CCC030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2458" y="2530025"/>
            <a:ext cx="6158935" cy="229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48252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2060C9-6FBB-8C78-3E14-17592D9CBD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84669C-8DC9-1997-D5D5-FC3D38C62B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485" y="486096"/>
            <a:ext cx="11326059" cy="528425"/>
          </a:xfrm>
        </p:spPr>
        <p:txBody>
          <a:bodyPr>
            <a:normAutofit/>
          </a:bodyPr>
          <a:lstStyle/>
          <a:p>
            <a:r>
              <a:rPr kumimoji="1" lang="ko-KR" altLang="en-US" sz="2800" b="1" dirty="0"/>
              <a:t>시연 </a:t>
            </a:r>
            <a:r>
              <a:rPr kumimoji="1" lang="en-US" altLang="ko-KR" sz="2800" b="1" dirty="0"/>
              <a:t>-</a:t>
            </a:r>
            <a:r>
              <a:rPr kumimoji="1" lang="ko-KR" altLang="en-US" sz="2800" b="1" dirty="0"/>
              <a:t> 다른 사람에게 공유 하는 방법</a:t>
            </a:r>
            <a:endParaRPr kumimoji="1" lang="ko-Kore-KR" altLang="en-US" sz="2800" b="1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D816ADD-977F-C5B0-2ECE-21A3F7D01E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962" y="6249086"/>
            <a:ext cx="2051232" cy="205947"/>
          </a:xfrm>
          <a:prstGeom prst="rect">
            <a:avLst/>
          </a:prstGeom>
        </p:spPr>
      </p:pic>
      <p:pic>
        <p:nvPicPr>
          <p:cNvPr id="3" name="그림 2" descr="텍스트, 그래픽 디자인, 디자인, 그래픽이(가) 표시된 사진&#10;&#10;자동 생성된 설명">
            <a:extLst>
              <a:ext uri="{FF2B5EF4-FFF2-40B4-BE49-F238E27FC236}">
                <a16:creationId xmlns:a16="http://schemas.microsoft.com/office/drawing/2014/main" id="{8885CF29-4135-497D-E788-DF81FF95CE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484" y="6194669"/>
            <a:ext cx="250904" cy="250904"/>
          </a:xfrm>
          <a:prstGeom prst="rect">
            <a:avLst/>
          </a:prstGeom>
        </p:spPr>
      </p:pic>
      <p:pic>
        <p:nvPicPr>
          <p:cNvPr id="7" name="Picture 6" descr="A screenshot of a black screen&#10;&#10;Description automatically generated">
            <a:extLst>
              <a:ext uri="{FF2B5EF4-FFF2-40B4-BE49-F238E27FC236}">
                <a16:creationId xmlns:a16="http://schemas.microsoft.com/office/drawing/2014/main" id="{63D338BE-0D3F-952B-E746-EBD2BE6667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29188" y="1232693"/>
            <a:ext cx="2224977" cy="4371976"/>
          </a:xfrm>
          <a:prstGeom prst="rect">
            <a:avLst/>
          </a:prstGeom>
          <a:noFill/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5165B192-05B0-867A-DDC3-C1207A5AD2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3484" y="1253331"/>
            <a:ext cx="11326058" cy="4827980"/>
          </a:xfrm>
        </p:spPr>
        <p:txBody>
          <a:bodyPr>
            <a:normAutofit/>
          </a:bodyPr>
          <a:lstStyle/>
          <a:p>
            <a:r>
              <a:rPr kumimoji="1" lang="ko-KR" altLang="en-US" sz="2000" dirty="0">
                <a:latin typeface="+mn-ea"/>
              </a:rPr>
              <a:t>와이파이나 </a:t>
            </a:r>
            <a:r>
              <a:rPr kumimoji="1" lang="ko-KR" altLang="en-US" sz="2000" dirty="0" err="1">
                <a:latin typeface="+mn-ea"/>
              </a:rPr>
              <a:t>핫스팟에</a:t>
            </a:r>
            <a:r>
              <a:rPr kumimoji="1" lang="ko-KR" altLang="en-US" sz="2000" dirty="0">
                <a:latin typeface="+mn-ea"/>
              </a:rPr>
              <a:t> 연결합니다</a:t>
            </a:r>
            <a:r>
              <a:rPr kumimoji="1" lang="en-US" altLang="ko-KR" sz="2000" dirty="0">
                <a:latin typeface="+mn-ea"/>
              </a:rPr>
              <a:t>.</a:t>
            </a:r>
          </a:p>
          <a:p>
            <a:endParaRPr kumimoji="1" lang="en-US" altLang="ko-KR" sz="2000" dirty="0">
              <a:latin typeface="+mn-ea"/>
            </a:endParaRPr>
          </a:p>
          <a:p>
            <a:r>
              <a:rPr kumimoji="1" lang="ko-KR" altLang="en-US" sz="2000" dirty="0">
                <a:latin typeface="+mn-ea"/>
              </a:rPr>
              <a:t>나의 자신의 </a:t>
            </a:r>
            <a:r>
              <a:rPr kumimoji="1" lang="en-US" altLang="ko-KR" sz="2000" dirty="0">
                <a:latin typeface="+mn-ea"/>
              </a:rPr>
              <a:t>IP </a:t>
            </a:r>
            <a:r>
              <a:rPr kumimoji="1" lang="ko-KR" altLang="en-US" sz="2000" dirty="0">
                <a:latin typeface="+mn-ea"/>
              </a:rPr>
              <a:t>주소를 확인합니다</a:t>
            </a:r>
            <a:r>
              <a:rPr kumimoji="1" lang="en-US" altLang="ko-KR" sz="2000" dirty="0">
                <a:latin typeface="+mn-ea"/>
              </a:rPr>
              <a:t>.</a:t>
            </a:r>
          </a:p>
          <a:p>
            <a:endParaRPr kumimoji="1" lang="en-US" altLang="ko-KR" sz="2000" dirty="0">
              <a:latin typeface="+mn-ea"/>
            </a:endParaRPr>
          </a:p>
          <a:p>
            <a:r>
              <a:rPr kumimoji="1" lang="ko-KR" altLang="en-US" sz="2000" dirty="0">
                <a:latin typeface="+mn-ea"/>
              </a:rPr>
              <a:t>다른 기기에서 </a:t>
            </a:r>
            <a:r>
              <a:rPr kumimoji="1" lang="en-US" altLang="ko-KR" sz="2000" dirty="0">
                <a:latin typeface="+mn-ea"/>
              </a:rPr>
              <a:t>IP</a:t>
            </a:r>
            <a:r>
              <a:rPr kumimoji="1" lang="ko-KR" altLang="en-US" sz="2000" dirty="0">
                <a:latin typeface="+mn-ea"/>
              </a:rPr>
              <a:t> 주소를 넣어서 접속</a:t>
            </a:r>
            <a:r>
              <a:rPr kumimoji="1" lang="en-US" altLang="ko-KR" sz="2000" dirty="0">
                <a:latin typeface="+mn-ea"/>
              </a:rPr>
              <a:t>!</a:t>
            </a:r>
          </a:p>
          <a:p>
            <a:endParaRPr kumimoji="1" lang="en-US" altLang="ko-KR" sz="2000" dirty="0">
              <a:latin typeface="+mn-ea"/>
            </a:endParaRPr>
          </a:p>
          <a:p>
            <a:endParaRPr kumimoji="1" lang="en-US" altLang="ko-KR" sz="2000" dirty="0">
              <a:latin typeface="+mn-ea"/>
            </a:endParaRPr>
          </a:p>
          <a:p>
            <a:r>
              <a:rPr kumimoji="1" lang="ko-KR" altLang="en-US" sz="2000" dirty="0">
                <a:latin typeface="+mn-ea"/>
              </a:rPr>
              <a:t>더 많은 개발을 해봅시다</a:t>
            </a:r>
            <a:r>
              <a:rPr kumimoji="1" lang="en-US" altLang="ko-KR" sz="2000" dirty="0">
                <a:latin typeface="+mn-ea"/>
              </a:rPr>
              <a:t>!</a:t>
            </a:r>
          </a:p>
          <a:p>
            <a:r>
              <a:rPr kumimoji="1" lang="en-US" altLang="ko-KR" sz="2000" dirty="0" err="1">
                <a:latin typeface="+mn-ea"/>
              </a:rPr>
              <a:t>Termux</a:t>
            </a:r>
            <a:r>
              <a:rPr kumimoji="1" lang="ko-KR" altLang="en-US" sz="2000" dirty="0">
                <a:latin typeface="+mn-ea"/>
              </a:rPr>
              <a:t>는 </a:t>
            </a:r>
            <a:r>
              <a:rPr kumimoji="1" lang="en-US" altLang="ko-KR" sz="2000" dirty="0">
                <a:latin typeface="+mn-ea"/>
              </a:rPr>
              <a:t>C/C++,</a:t>
            </a:r>
            <a:r>
              <a:rPr kumimoji="1" lang="ko-KR" altLang="en-US" sz="2000" dirty="0">
                <a:latin typeface="+mn-ea"/>
              </a:rPr>
              <a:t> </a:t>
            </a:r>
            <a:r>
              <a:rPr kumimoji="1" lang="en-US" altLang="ko-KR" sz="2000" dirty="0">
                <a:latin typeface="+mn-ea"/>
              </a:rPr>
              <a:t>NodeJS</a:t>
            </a:r>
            <a:r>
              <a:rPr kumimoji="1" lang="ko-KR" altLang="en-US" sz="2000" dirty="0">
                <a:latin typeface="+mn-ea"/>
              </a:rPr>
              <a:t>로 지원합니다</a:t>
            </a:r>
            <a:r>
              <a:rPr kumimoji="1" lang="en-US" altLang="ko-KR" sz="2000" dirty="0">
                <a:latin typeface="+mn-ea"/>
              </a:rPr>
              <a:t>!</a:t>
            </a:r>
          </a:p>
          <a:p>
            <a:endParaRPr kumimoji="1" lang="en-US" altLang="ko-KR" sz="2000" dirty="0">
              <a:latin typeface="+mn-ea"/>
            </a:endParaRPr>
          </a:p>
        </p:txBody>
      </p:sp>
      <p:pic>
        <p:nvPicPr>
          <p:cNvPr id="13" name="Picture 12" descr="A screenshot of a phone&#10;&#10;Description automatically generated">
            <a:extLst>
              <a:ext uri="{FF2B5EF4-FFF2-40B4-BE49-F238E27FC236}">
                <a16:creationId xmlns:a16="http://schemas.microsoft.com/office/drawing/2014/main" id="{7EAD6A0A-B94D-175D-5420-ECE1AF32CA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26680" y="1232693"/>
            <a:ext cx="2344916" cy="4359413"/>
          </a:xfrm>
          <a:prstGeom prst="rect">
            <a:avLst/>
          </a:prstGeom>
          <a:noFill/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5" name="Picture 14" descr="A screenshot of a phone&#10;&#10;Description automatically generated">
            <a:extLst>
              <a:ext uri="{FF2B5EF4-FFF2-40B4-BE49-F238E27FC236}">
                <a16:creationId xmlns:a16="http://schemas.microsoft.com/office/drawing/2014/main" id="{B80462CA-53CF-C62B-4D62-32C826B6EE39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7711" r="43201"/>
          <a:stretch/>
        </p:blipFill>
        <p:spPr>
          <a:xfrm>
            <a:off x="10244112" y="1232693"/>
            <a:ext cx="1485430" cy="4359413"/>
          </a:xfrm>
          <a:prstGeom prst="rect">
            <a:avLst/>
          </a:prstGeom>
          <a:noFill/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BB914EAB-36EA-85E3-736C-C85012174F65}"/>
              </a:ext>
            </a:extLst>
          </p:cNvPr>
          <p:cNvSpPr/>
          <p:nvPr/>
        </p:nvSpPr>
        <p:spPr>
          <a:xfrm>
            <a:off x="10244110" y="2088293"/>
            <a:ext cx="1485431" cy="580766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90897051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144D82-5F1F-87A7-8ED6-AEDB3717C7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1B9738-D245-9F91-DC97-2071BEA8F0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485" y="486096"/>
            <a:ext cx="11326059" cy="528425"/>
          </a:xfrm>
        </p:spPr>
        <p:txBody>
          <a:bodyPr>
            <a:normAutofit/>
          </a:bodyPr>
          <a:lstStyle/>
          <a:p>
            <a:r>
              <a:rPr kumimoji="1" lang="ko-KR" altLang="en-US" sz="2800" b="1" dirty="0"/>
              <a:t>마무리 </a:t>
            </a:r>
            <a:r>
              <a:rPr kumimoji="1" lang="en-US" altLang="ko-KR" sz="2800" b="1" dirty="0"/>
              <a:t>-</a:t>
            </a:r>
            <a:r>
              <a:rPr kumimoji="1" lang="ko-KR" altLang="en-US" sz="2800" b="1" dirty="0"/>
              <a:t> 활용</a:t>
            </a:r>
            <a:endParaRPr kumimoji="1" lang="ko-Kore-KR" altLang="en-US" sz="2800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C9262F4-D635-E7AE-27EB-307C2A88CA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962" y="6249086"/>
            <a:ext cx="2051232" cy="205947"/>
          </a:xfrm>
          <a:prstGeom prst="rect">
            <a:avLst/>
          </a:prstGeom>
        </p:spPr>
      </p:pic>
      <p:pic>
        <p:nvPicPr>
          <p:cNvPr id="3" name="그림 2" descr="텍스트, 그래픽 디자인, 디자인, 그래픽이(가) 표시된 사진&#10;&#10;자동 생성된 설명">
            <a:extLst>
              <a:ext uri="{FF2B5EF4-FFF2-40B4-BE49-F238E27FC236}">
                <a16:creationId xmlns:a16="http://schemas.microsoft.com/office/drawing/2014/main" id="{11DD1833-56E7-175C-DEA9-051F54BC98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484" y="6194669"/>
            <a:ext cx="250904" cy="250904"/>
          </a:xfrm>
          <a:prstGeom prst="rect">
            <a:avLst/>
          </a:prstGeom>
        </p:spPr>
      </p:pic>
      <p:pic>
        <p:nvPicPr>
          <p:cNvPr id="8194" name="Picture 2" descr="삼성 덱스 | 앱 &amp; 서비스 | Samsung 대한민국">
            <a:extLst>
              <a:ext uri="{FF2B5EF4-FFF2-40B4-BE49-F238E27FC236}">
                <a16:creationId xmlns:a16="http://schemas.microsoft.com/office/drawing/2014/main" id="{0AD35A48-F55D-3F13-464D-93FA27875A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0714" y="1243238"/>
            <a:ext cx="7771599" cy="4371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854554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0354ED-51F8-88E0-158A-C023F6B14D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B01AA7-95A1-7E53-10E4-7A521294CE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485" y="486096"/>
            <a:ext cx="11326059" cy="528425"/>
          </a:xfrm>
        </p:spPr>
        <p:txBody>
          <a:bodyPr>
            <a:normAutofit/>
          </a:bodyPr>
          <a:lstStyle/>
          <a:p>
            <a:r>
              <a:rPr kumimoji="1" lang="ko-KR" altLang="en-US" sz="2800" b="1" dirty="0"/>
              <a:t>마무리 </a:t>
            </a:r>
            <a:r>
              <a:rPr kumimoji="1" lang="en-US" altLang="ko-KR" sz="2800" b="1" dirty="0"/>
              <a:t>-</a:t>
            </a:r>
            <a:r>
              <a:rPr kumimoji="1" lang="ko-KR" altLang="en-US" sz="2800" b="1" dirty="0"/>
              <a:t> 활용</a:t>
            </a:r>
            <a:endParaRPr kumimoji="1" lang="ko-Kore-KR" altLang="en-US" sz="2800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9F86CB3-2125-2ADE-46CE-BE6542FF3F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962" y="6249086"/>
            <a:ext cx="2051232" cy="205947"/>
          </a:xfrm>
          <a:prstGeom prst="rect">
            <a:avLst/>
          </a:prstGeom>
        </p:spPr>
      </p:pic>
      <p:pic>
        <p:nvPicPr>
          <p:cNvPr id="3" name="그림 2" descr="텍스트, 그래픽 디자인, 디자인, 그래픽이(가) 표시된 사진&#10;&#10;자동 생성된 설명">
            <a:extLst>
              <a:ext uri="{FF2B5EF4-FFF2-40B4-BE49-F238E27FC236}">
                <a16:creationId xmlns:a16="http://schemas.microsoft.com/office/drawing/2014/main" id="{6605824F-E7BB-B6DE-0E14-D5FE072778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484" y="6194669"/>
            <a:ext cx="250904" cy="250904"/>
          </a:xfrm>
          <a:prstGeom prst="rect">
            <a:avLst/>
          </a:prstGeom>
        </p:spPr>
      </p:pic>
      <p:pic>
        <p:nvPicPr>
          <p:cNvPr id="10242" name="Picture 2" descr="마인크래프트 - 나무위키">
            <a:extLst>
              <a:ext uri="{FF2B5EF4-FFF2-40B4-BE49-F238E27FC236}">
                <a16:creationId xmlns:a16="http://schemas.microsoft.com/office/drawing/2014/main" id="{04FED824-8C69-8A5F-09BB-E7E7A1510F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962" y="2165002"/>
            <a:ext cx="4498380" cy="2527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2" name="Picture 12" descr="Spring Boot] Framework, Spring Boot란">
            <a:extLst>
              <a:ext uri="{FF2B5EF4-FFF2-40B4-BE49-F238E27FC236}">
                <a16:creationId xmlns:a16="http://schemas.microsoft.com/office/drawing/2014/main" id="{FFF81509-D1F1-2E58-76A3-36E49F14C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8746" y="1158446"/>
            <a:ext cx="4324865" cy="2270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6" name="Picture 16" descr="Exploring the Fundamentals of Node.js">
            <a:extLst>
              <a:ext uri="{FF2B5EF4-FFF2-40B4-BE49-F238E27FC236}">
                <a16:creationId xmlns:a16="http://schemas.microsoft.com/office/drawing/2014/main" id="{52770754-8C47-5E2E-0C3E-5613051749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55" t="21052" r="6845" b="21370"/>
          <a:stretch/>
        </p:blipFill>
        <p:spPr bwMode="auto">
          <a:xfrm>
            <a:off x="6066514" y="3417189"/>
            <a:ext cx="5449331" cy="2017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670153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861676-C63E-EA9A-16E4-2FD77DF6ED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626A32-3971-89BC-C3AC-3D4DC6F2A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485" y="486096"/>
            <a:ext cx="11326059" cy="528425"/>
          </a:xfrm>
        </p:spPr>
        <p:txBody>
          <a:bodyPr>
            <a:normAutofit/>
          </a:bodyPr>
          <a:lstStyle/>
          <a:p>
            <a:r>
              <a:rPr kumimoji="1" lang="ko-KR" altLang="en-US" sz="2800" b="1" dirty="0"/>
              <a:t>마무리 </a:t>
            </a:r>
            <a:r>
              <a:rPr kumimoji="1" lang="en-US" altLang="ko-KR" sz="2800" b="1" dirty="0"/>
              <a:t>-</a:t>
            </a:r>
            <a:r>
              <a:rPr kumimoji="1" lang="ko-KR" altLang="en-US" sz="2800" b="1" dirty="0"/>
              <a:t> 활용</a:t>
            </a:r>
            <a:endParaRPr kumimoji="1" lang="ko-Kore-KR" altLang="en-US" sz="2800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3D28F4C-9263-A3B9-AE85-4E945E489E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962" y="6249086"/>
            <a:ext cx="2051232" cy="205947"/>
          </a:xfrm>
          <a:prstGeom prst="rect">
            <a:avLst/>
          </a:prstGeom>
        </p:spPr>
      </p:pic>
      <p:pic>
        <p:nvPicPr>
          <p:cNvPr id="3" name="그림 2" descr="텍스트, 그래픽 디자인, 디자인, 그래픽이(가) 표시된 사진&#10;&#10;자동 생성된 설명">
            <a:extLst>
              <a:ext uri="{FF2B5EF4-FFF2-40B4-BE49-F238E27FC236}">
                <a16:creationId xmlns:a16="http://schemas.microsoft.com/office/drawing/2014/main" id="{B74D9A23-6C66-98B8-3A0E-CFB3434B68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484" y="6194669"/>
            <a:ext cx="250904" cy="250904"/>
          </a:xfrm>
          <a:prstGeom prst="rect">
            <a:avLst/>
          </a:prstGeom>
        </p:spPr>
      </p:pic>
      <p:grpSp>
        <p:nvGrpSpPr>
          <p:cNvPr id="4" name="그룹 11">
            <a:extLst>
              <a:ext uri="{FF2B5EF4-FFF2-40B4-BE49-F238E27FC236}">
                <a16:creationId xmlns:a16="http://schemas.microsoft.com/office/drawing/2014/main" id="{A162AD1A-A96E-AC4D-9109-62D0C40DA553}"/>
              </a:ext>
            </a:extLst>
          </p:cNvPr>
          <p:cNvGrpSpPr/>
          <p:nvPr/>
        </p:nvGrpSpPr>
        <p:grpSpPr>
          <a:xfrm>
            <a:off x="5655464" y="1814823"/>
            <a:ext cx="5935604" cy="3228354"/>
            <a:chOff x="6256396" y="1014521"/>
            <a:chExt cx="5935604" cy="3228354"/>
          </a:xfrm>
        </p:grpSpPr>
        <p:pic>
          <p:nvPicPr>
            <p:cNvPr id="5" name="Picture 16" descr="Docker e Kubernetes: trabalho em conjunto | by Maria Clara Monteiro | Medium">
              <a:extLst>
                <a:ext uri="{FF2B5EF4-FFF2-40B4-BE49-F238E27FC236}">
                  <a16:creationId xmlns:a16="http://schemas.microsoft.com/office/drawing/2014/main" id="{74FFE26F-7F11-1DF9-0B7A-56652A6924D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56396" y="1014521"/>
              <a:ext cx="5735559" cy="32283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직사각형 10">
              <a:extLst>
                <a:ext uri="{FF2B5EF4-FFF2-40B4-BE49-F238E27FC236}">
                  <a16:creationId xmlns:a16="http://schemas.microsoft.com/office/drawing/2014/main" id="{DA173648-6593-BE7D-B82E-70AD06D04BA3}"/>
                </a:ext>
              </a:extLst>
            </p:cNvPr>
            <p:cNvSpPr/>
            <p:nvPr/>
          </p:nvSpPr>
          <p:spPr>
            <a:xfrm>
              <a:off x="11321145" y="2016295"/>
              <a:ext cx="870855" cy="772625"/>
            </a:xfrm>
            <a:prstGeom prst="rect">
              <a:avLst/>
            </a:prstGeom>
            <a:solidFill>
              <a:srgbClr val="3A3A3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915057A6-35D7-F224-4DE8-B6AD2411F3B3}"/>
              </a:ext>
            </a:extLst>
          </p:cNvPr>
          <p:cNvGrpSpPr/>
          <p:nvPr/>
        </p:nvGrpSpPr>
        <p:grpSpPr>
          <a:xfrm>
            <a:off x="737962" y="2441207"/>
            <a:ext cx="3893632" cy="1849780"/>
            <a:chOff x="5216782" y="2466351"/>
            <a:chExt cx="5078627" cy="2469264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584E4C2-A4D8-B4C9-FA63-C69EAE14ADA6}"/>
                </a:ext>
              </a:extLst>
            </p:cNvPr>
            <p:cNvSpPr/>
            <p:nvPr/>
          </p:nvSpPr>
          <p:spPr>
            <a:xfrm>
              <a:off x="5216782" y="2466351"/>
              <a:ext cx="5078627" cy="2469264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pic>
          <p:nvPicPr>
            <p:cNvPr id="13" name="Picture 10" descr="OpenInfra Foundation Logos - Open Infrastructure Foundation (OpenInfra  Foundation)">
              <a:extLst>
                <a:ext uri="{FF2B5EF4-FFF2-40B4-BE49-F238E27FC236}">
                  <a16:creationId xmlns:a16="http://schemas.microsoft.com/office/drawing/2014/main" id="{7A71C8AA-9983-ABA6-DE2E-2967FD05BC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70488" y="2575386"/>
              <a:ext cx="4736832" cy="22882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4" name="Picture 16" descr="Docker e Kubernetes: trabalho em conjunto | by Maria Clara Monteiro | Medium">
            <a:extLst>
              <a:ext uri="{FF2B5EF4-FFF2-40B4-BE49-F238E27FC236}">
                <a16:creationId xmlns:a16="http://schemas.microsoft.com/office/drawing/2014/main" id="{03753E83-76DB-1459-2381-729D6A9087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14" r="48037"/>
          <a:stretch/>
        </p:blipFill>
        <p:spPr bwMode="auto">
          <a:xfrm>
            <a:off x="4831639" y="1751920"/>
            <a:ext cx="679623" cy="3228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89474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C76353-B2E1-2CBE-A387-4599878975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485" y="486096"/>
            <a:ext cx="11326059" cy="528425"/>
          </a:xfrm>
        </p:spPr>
        <p:txBody>
          <a:bodyPr>
            <a:normAutofit/>
          </a:bodyPr>
          <a:lstStyle/>
          <a:p>
            <a:r>
              <a:rPr kumimoji="1" lang="ko-KR" altLang="en-US" sz="2800" b="1" dirty="0"/>
              <a:t>임베디드 시스템과 스마트폰의 차이</a:t>
            </a:r>
            <a:endParaRPr kumimoji="1" lang="ko-Kore-KR" altLang="en-US" sz="2800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C6FAA32-2892-B496-5A0D-FE5BFE14DC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962" y="6249086"/>
            <a:ext cx="2051232" cy="205947"/>
          </a:xfrm>
          <a:prstGeom prst="rect">
            <a:avLst/>
          </a:prstGeom>
        </p:spPr>
      </p:pic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9BCC23CE-EC39-80FC-8DF9-8B81CB4594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3484" y="1253331"/>
            <a:ext cx="11326058" cy="4827980"/>
          </a:xfrm>
        </p:spPr>
        <p:txBody>
          <a:bodyPr>
            <a:normAutofit/>
          </a:bodyPr>
          <a:lstStyle/>
          <a:p>
            <a:r>
              <a:rPr kumimoji="1" lang="ko-KR" altLang="en-US" sz="2000" dirty="0">
                <a:solidFill>
                  <a:srgbClr val="C00000"/>
                </a:solidFill>
              </a:rPr>
              <a:t>평가 보드</a:t>
            </a:r>
            <a:r>
              <a:rPr kumimoji="1" lang="ko-KR" altLang="en-US" sz="2000" dirty="0"/>
              <a:t>에서 시스템 설계 및 개발한 시스템을 </a:t>
            </a:r>
            <a:r>
              <a:rPr kumimoji="1" lang="ko-KR" altLang="en-US" sz="2000" dirty="0">
                <a:solidFill>
                  <a:srgbClr val="C00000"/>
                </a:solidFill>
              </a:rPr>
              <a:t>제품으로 만든 것</a:t>
            </a:r>
            <a:r>
              <a:rPr kumimoji="1" lang="ko-KR" altLang="en-US" sz="2000" dirty="0"/>
              <a:t>이 스마트폰</a:t>
            </a:r>
            <a:endParaRPr kumimoji="1" lang="en-US" altLang="ko-KR" sz="2000" dirty="0"/>
          </a:p>
          <a:p>
            <a:r>
              <a:rPr kumimoji="1" lang="ko-KR" altLang="en-US" sz="2000" dirty="0"/>
              <a:t>임베디드 보드와 스마트폰의 </a:t>
            </a:r>
            <a:r>
              <a:rPr kumimoji="1" lang="ko-KR" altLang="en-US" sz="2400" dirty="0">
                <a:solidFill>
                  <a:srgbClr val="C00000"/>
                </a:solidFill>
              </a:rPr>
              <a:t>차이</a:t>
            </a:r>
            <a:r>
              <a:rPr kumimoji="1" lang="ko-KR" altLang="en-US" sz="2000" dirty="0"/>
              <a:t>는 </a:t>
            </a:r>
            <a:r>
              <a:rPr kumimoji="1" lang="ko-KR" altLang="en-US" sz="2000" dirty="0">
                <a:solidFill>
                  <a:srgbClr val="DE3127"/>
                </a:solidFill>
              </a:rPr>
              <a:t>확장성</a:t>
            </a:r>
            <a:r>
              <a:rPr kumimoji="1" lang="ko-KR" altLang="en-US" sz="2000" dirty="0"/>
              <a:t>과 수집 가능한 </a:t>
            </a:r>
            <a:r>
              <a:rPr kumimoji="1" lang="ko-KR" altLang="en-US" sz="2000" dirty="0">
                <a:solidFill>
                  <a:srgbClr val="C00000"/>
                </a:solidFill>
              </a:rPr>
              <a:t>데이터의 종류</a:t>
            </a:r>
            <a:endParaRPr kumimoji="1" lang="en-US" altLang="ko-KR" sz="2000" dirty="0">
              <a:solidFill>
                <a:srgbClr val="C00000"/>
              </a:solidFill>
            </a:endParaRPr>
          </a:p>
        </p:txBody>
      </p:sp>
      <p:pic>
        <p:nvPicPr>
          <p:cNvPr id="3" name="그림 2" descr="텍스트, 그래픽 디자인, 디자인, 그래픽이(가) 표시된 사진&#10;&#10;자동 생성된 설명">
            <a:extLst>
              <a:ext uri="{FF2B5EF4-FFF2-40B4-BE49-F238E27FC236}">
                <a16:creationId xmlns:a16="http://schemas.microsoft.com/office/drawing/2014/main" id="{C7851DD6-D42E-7A42-5EA6-1A8FA64692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484" y="6194669"/>
            <a:ext cx="250904" cy="250904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F10958BD-D984-5FC9-7101-C74F866D8BDC}"/>
              </a:ext>
            </a:extLst>
          </p:cNvPr>
          <p:cNvGrpSpPr/>
          <p:nvPr/>
        </p:nvGrpSpPr>
        <p:grpSpPr>
          <a:xfrm>
            <a:off x="5392183" y="2558382"/>
            <a:ext cx="6096000" cy="3961275"/>
            <a:chOff x="5260788" y="2120036"/>
            <a:chExt cx="6096000" cy="3961275"/>
          </a:xfrm>
        </p:grpSpPr>
        <p:pic>
          <p:nvPicPr>
            <p:cNvPr id="1026" name="Picture 2" descr="HDK Device image">
              <a:extLst>
                <a:ext uri="{FF2B5EF4-FFF2-40B4-BE49-F238E27FC236}">
                  <a16:creationId xmlns:a16="http://schemas.microsoft.com/office/drawing/2014/main" id="{1DDF27BB-CA70-A7EF-E058-B7B44E93336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26808" y="3103917"/>
              <a:ext cx="3159295" cy="28404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6FC24FBE-5C18-D96F-B20E-2FE38F6DDD3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644"/>
            <a:stretch/>
          </p:blipFill>
          <p:spPr bwMode="auto">
            <a:xfrm>
              <a:off x="8924878" y="3103917"/>
              <a:ext cx="2365889" cy="29773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Right Brace 14">
              <a:extLst>
                <a:ext uri="{FF2B5EF4-FFF2-40B4-BE49-F238E27FC236}">
                  <a16:creationId xmlns:a16="http://schemas.microsoft.com/office/drawing/2014/main" id="{5DDD214B-734E-7CEB-93D2-A21F5134BA2C}"/>
                </a:ext>
              </a:extLst>
            </p:cNvPr>
            <p:cNvSpPr/>
            <p:nvPr/>
          </p:nvSpPr>
          <p:spPr>
            <a:xfrm rot="16200000">
              <a:off x="8121185" y="-233442"/>
              <a:ext cx="375207" cy="5963961"/>
            </a:xfrm>
            <a:prstGeom prst="rightBrace">
              <a:avLst>
                <a:gd name="adj1" fmla="val 397378"/>
                <a:gd name="adj2" fmla="val 50000"/>
              </a:avLst>
            </a:prstGeom>
            <a:ln w="508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KR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6D3558A-2DD1-E2F9-FDAC-6D4DA6290E08}"/>
                </a:ext>
              </a:extLst>
            </p:cNvPr>
            <p:cNvSpPr txBox="1"/>
            <p:nvPr/>
          </p:nvSpPr>
          <p:spPr>
            <a:xfrm>
              <a:off x="5260788" y="2120036"/>
              <a:ext cx="6096000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ko-KR" altLang="en-US" sz="2000" dirty="0"/>
                <a:t>좌</a:t>
              </a:r>
              <a:r>
                <a:rPr kumimoji="1" lang="en-US" altLang="ko-KR" sz="2000" dirty="0"/>
                <a:t>)</a:t>
              </a:r>
              <a:r>
                <a:rPr kumimoji="1" lang="ko-KR" altLang="en-US" sz="2000" dirty="0"/>
                <a:t> </a:t>
              </a:r>
              <a:r>
                <a:rPr kumimoji="1" lang="en-US" altLang="ko-KR" sz="2000" dirty="0"/>
                <a:t>SD865 </a:t>
              </a:r>
              <a:r>
                <a:rPr kumimoji="1" lang="ko-KR" altLang="en-US" sz="2000" dirty="0"/>
                <a:t>개발 보드</a:t>
              </a:r>
              <a:r>
                <a:rPr kumimoji="1" lang="en-US" altLang="ko-KR" sz="2000" dirty="0"/>
                <a:t>, </a:t>
              </a:r>
              <a:r>
                <a:rPr kumimoji="1" lang="ko-KR" altLang="en-US" sz="2000" dirty="0"/>
                <a:t>우</a:t>
              </a:r>
              <a:r>
                <a:rPr kumimoji="1" lang="en-US" altLang="ko-KR" sz="2000" dirty="0"/>
                <a:t>)</a:t>
              </a:r>
              <a:r>
                <a:rPr kumimoji="1" lang="ko-KR" altLang="en-US" sz="2000" dirty="0"/>
                <a:t> </a:t>
              </a:r>
              <a:r>
                <a:rPr kumimoji="1" lang="en-US" altLang="ko-KR" sz="2000" dirty="0"/>
                <a:t>SD865</a:t>
              </a:r>
              <a:r>
                <a:rPr kumimoji="1" lang="ko-KR" altLang="en-US" sz="2000" dirty="0"/>
                <a:t>가 탑재된 갤럭시 </a:t>
              </a:r>
              <a:r>
                <a:rPr kumimoji="1" lang="en-US" altLang="ko-KR" sz="2000" dirty="0"/>
                <a:t>S20 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C85964EE-7259-057B-F39F-E2078CB8A90D}"/>
              </a:ext>
            </a:extLst>
          </p:cNvPr>
          <p:cNvSpPr txBox="1"/>
          <p:nvPr/>
        </p:nvSpPr>
        <p:spPr>
          <a:xfrm>
            <a:off x="1088302" y="2550932"/>
            <a:ext cx="36190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2000" dirty="0"/>
              <a:t>엔비디아의 </a:t>
            </a:r>
            <a:r>
              <a:rPr kumimoji="1" lang="ko-KR" altLang="en-US" sz="2000" dirty="0" err="1"/>
              <a:t>젯슨</a:t>
            </a:r>
            <a:r>
              <a:rPr kumimoji="1" lang="ko-KR" altLang="en-US" sz="2000" dirty="0"/>
              <a:t> 나노</a:t>
            </a:r>
            <a:endParaRPr kumimoji="1" lang="en-US" altLang="ko-KR" sz="2000" dirty="0"/>
          </a:p>
        </p:txBody>
      </p:sp>
      <p:pic>
        <p:nvPicPr>
          <p:cNvPr id="20" name="Picture 19" descr="A green circuit board with many different ports&#10;&#10;Description automatically generated">
            <a:extLst>
              <a:ext uri="{FF2B5EF4-FFF2-40B4-BE49-F238E27FC236}">
                <a16:creationId xmlns:a16="http://schemas.microsoft.com/office/drawing/2014/main" id="{D2DD5F5B-BFB9-9244-3F26-0B6F6026BF4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767" t="4255" r="6039" b="8585"/>
          <a:stretch/>
        </p:blipFill>
        <p:spPr>
          <a:xfrm>
            <a:off x="713159" y="3118817"/>
            <a:ext cx="4315394" cy="2840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94975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522B3458-2DAE-6318-BB79-2B92950AA9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A97D26-3792-CDB9-2890-63FF747C1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485" y="486096"/>
            <a:ext cx="11326059" cy="528425"/>
          </a:xfrm>
        </p:spPr>
        <p:txBody>
          <a:bodyPr>
            <a:normAutofit/>
          </a:bodyPr>
          <a:lstStyle/>
          <a:p>
            <a:r>
              <a:rPr kumimoji="1" lang="ko-KR" altLang="en-US" sz="2800" b="1" dirty="0"/>
              <a:t>스마트폰 </a:t>
            </a:r>
            <a:r>
              <a:rPr kumimoji="1" lang="en-US" altLang="ko-KR" sz="2800" b="1" dirty="0"/>
              <a:t>vs AWS </a:t>
            </a:r>
            <a:r>
              <a:rPr kumimoji="1" lang="ko-KR" altLang="en-US" sz="2800" b="1" dirty="0"/>
              <a:t>클라우드 서비스</a:t>
            </a:r>
            <a:endParaRPr kumimoji="1" lang="ko-Kore-KR" altLang="en-US" sz="2800" b="1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486A3A9-C1F3-3342-DF40-9C04D2C6B6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962" y="6249086"/>
            <a:ext cx="2051232" cy="205947"/>
          </a:xfrm>
          <a:prstGeom prst="rect">
            <a:avLst/>
          </a:prstGeom>
        </p:spPr>
      </p:pic>
      <p:pic>
        <p:nvPicPr>
          <p:cNvPr id="3" name="그림 2" descr="텍스트, 그래픽 디자인, 디자인, 그래픽이(가) 표시된 사진&#10;&#10;자동 생성된 설명">
            <a:extLst>
              <a:ext uri="{FF2B5EF4-FFF2-40B4-BE49-F238E27FC236}">
                <a16:creationId xmlns:a16="http://schemas.microsoft.com/office/drawing/2014/main" id="{76C6D4C3-2F6E-6E4A-0F50-1C7EA4B63F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484" y="6194669"/>
            <a:ext cx="250904" cy="250904"/>
          </a:xfrm>
          <a:prstGeom prst="rect">
            <a:avLst/>
          </a:prstGeom>
        </p:spPr>
      </p:pic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52FE4DB2-12BF-8C65-3B6A-5AF1A61E2A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3484" y="1253331"/>
            <a:ext cx="11326058" cy="4827980"/>
          </a:xfrm>
        </p:spPr>
        <p:txBody>
          <a:bodyPr>
            <a:normAutofit/>
          </a:bodyPr>
          <a:lstStyle/>
          <a:p>
            <a:r>
              <a:rPr kumimoji="1" lang="ko-KR" altLang="en-US" sz="2000" dirty="0">
                <a:latin typeface="+mn-ea"/>
              </a:rPr>
              <a:t>졸업 프로젝트로 노트북과 서버를 구축하고자 하였지만</a:t>
            </a:r>
            <a:r>
              <a:rPr kumimoji="1" lang="en-US" altLang="ko-KR" sz="2000" dirty="0">
                <a:latin typeface="+mn-ea"/>
              </a:rPr>
              <a:t>…</a:t>
            </a:r>
          </a:p>
          <a:p>
            <a:endParaRPr kumimoji="1" lang="en-US" altLang="ko-KR" sz="2000" dirty="0">
              <a:latin typeface="+mn-ea"/>
            </a:endParaRPr>
          </a:p>
          <a:p>
            <a:r>
              <a:rPr kumimoji="1" lang="ko-KR" altLang="en-US" sz="2000" dirty="0">
                <a:latin typeface="+mn-ea"/>
              </a:rPr>
              <a:t>프로젝트 </a:t>
            </a:r>
            <a:r>
              <a:rPr kumimoji="1" lang="ko-KR" altLang="en-US" sz="2000" dirty="0">
                <a:solidFill>
                  <a:srgbClr val="C00000"/>
                </a:solidFill>
                <a:latin typeface="+mn-ea"/>
              </a:rPr>
              <a:t>예산</a:t>
            </a:r>
            <a:r>
              <a:rPr kumimoji="1" lang="ko-KR" altLang="en-US" sz="2000" dirty="0">
                <a:latin typeface="+mn-ea"/>
              </a:rPr>
              <a:t>이 너무 </a:t>
            </a:r>
            <a:r>
              <a:rPr kumimoji="1" lang="ko-KR" altLang="en-US" sz="2000" dirty="0">
                <a:solidFill>
                  <a:srgbClr val="C00000"/>
                </a:solidFill>
                <a:latin typeface="+mn-ea"/>
              </a:rPr>
              <a:t>부족</a:t>
            </a:r>
            <a:r>
              <a:rPr kumimoji="1" lang="ko-KR" altLang="en-US" sz="2000" dirty="0">
                <a:latin typeface="+mn-ea"/>
              </a:rPr>
              <a:t>한 문제</a:t>
            </a:r>
            <a:endParaRPr kumimoji="1" lang="en-US" altLang="ko-KR" sz="2000" dirty="0">
              <a:latin typeface="+mn-ea"/>
            </a:endParaRPr>
          </a:p>
          <a:p>
            <a:pPr lvl="1"/>
            <a:r>
              <a:rPr kumimoji="1" lang="en-US" altLang="ko-KR" sz="2000" dirty="0">
                <a:latin typeface="+mn-ea"/>
              </a:rPr>
              <a:t>(</a:t>
            </a:r>
            <a:r>
              <a:rPr kumimoji="1" lang="ko-KR" altLang="en-US" sz="2000" dirty="0">
                <a:latin typeface="+mn-ea"/>
              </a:rPr>
              <a:t> 모든 시스템 합쳐서 </a:t>
            </a:r>
            <a:r>
              <a:rPr kumimoji="1" lang="en-US" altLang="ko-KR" sz="2000" dirty="0">
                <a:latin typeface="+mn-ea"/>
              </a:rPr>
              <a:t>80</a:t>
            </a:r>
            <a:r>
              <a:rPr kumimoji="1" lang="ko-KR" altLang="en-US" sz="2000" dirty="0">
                <a:latin typeface="+mn-ea"/>
              </a:rPr>
              <a:t> 만원 </a:t>
            </a:r>
            <a:r>
              <a:rPr kumimoji="1" lang="en-US" altLang="ko-KR" sz="2000" dirty="0">
                <a:latin typeface="+mn-ea"/>
              </a:rPr>
              <a:t>)</a:t>
            </a:r>
          </a:p>
          <a:p>
            <a:pPr lvl="1"/>
            <a:endParaRPr kumimoji="1" lang="en-US" altLang="ko-KR" sz="1600" dirty="0">
              <a:latin typeface="+mn-ea"/>
            </a:endParaRPr>
          </a:p>
          <a:p>
            <a:r>
              <a:rPr kumimoji="1" lang="ko-KR" altLang="en-US" sz="2000" dirty="0">
                <a:solidFill>
                  <a:srgbClr val="C00000"/>
                </a:solidFill>
                <a:latin typeface="+mn-ea"/>
              </a:rPr>
              <a:t>기술력 부재</a:t>
            </a:r>
            <a:r>
              <a:rPr kumimoji="1" lang="ko-KR" altLang="en-US" sz="2000" dirty="0">
                <a:latin typeface="+mn-ea"/>
              </a:rPr>
              <a:t>로 인한 어려움</a:t>
            </a:r>
            <a:endParaRPr kumimoji="1" lang="en-US" altLang="ko-KR" sz="2000" dirty="0">
              <a:latin typeface="+mn-ea"/>
            </a:endParaRPr>
          </a:p>
          <a:p>
            <a:pPr lvl="1"/>
            <a:r>
              <a:rPr kumimoji="1" lang="ko-KR" altLang="en-US" sz="2000" dirty="0">
                <a:latin typeface="+mn-ea"/>
              </a:rPr>
              <a:t>컴퓨터 공학이다 보니</a:t>
            </a:r>
            <a:r>
              <a:rPr kumimoji="1" lang="en-US" altLang="ko-KR" sz="2000" dirty="0">
                <a:latin typeface="+mn-ea"/>
              </a:rPr>
              <a:t>,</a:t>
            </a:r>
            <a:r>
              <a:rPr kumimoji="1" lang="ko-KR" altLang="en-US" sz="2000" dirty="0">
                <a:latin typeface="+mn-ea"/>
              </a:rPr>
              <a:t> 전자 계열은</a:t>
            </a:r>
            <a:r>
              <a:rPr kumimoji="1" lang="en-US" altLang="ko-KR" sz="2000" dirty="0">
                <a:latin typeface="+mn-ea"/>
              </a:rPr>
              <a:t>…</a:t>
            </a:r>
          </a:p>
          <a:p>
            <a:pPr lvl="1"/>
            <a:r>
              <a:rPr kumimoji="1" lang="en-US" altLang="ko-KR" sz="2000" dirty="0">
                <a:latin typeface="+mn-ea"/>
              </a:rPr>
              <a:t>5</a:t>
            </a:r>
            <a:r>
              <a:rPr kumimoji="1" lang="ko-KR" altLang="en-US" sz="2000" dirty="0">
                <a:latin typeface="+mn-ea"/>
              </a:rPr>
              <a:t> 시간 이상 </a:t>
            </a:r>
            <a:r>
              <a:rPr kumimoji="1" lang="ko-KR" altLang="en-US" sz="2000" dirty="0">
                <a:solidFill>
                  <a:srgbClr val="C00000"/>
                </a:solidFill>
                <a:latin typeface="+mn-ea"/>
              </a:rPr>
              <a:t>배터리 지속성</a:t>
            </a:r>
            <a:r>
              <a:rPr kumimoji="1" lang="ko-KR" altLang="en-US" sz="2000" dirty="0">
                <a:latin typeface="+mn-ea"/>
              </a:rPr>
              <a:t>과 </a:t>
            </a:r>
            <a:r>
              <a:rPr kumimoji="1" lang="ko-KR" altLang="en-US" sz="2000" dirty="0">
                <a:solidFill>
                  <a:srgbClr val="C00000"/>
                </a:solidFill>
                <a:latin typeface="+mn-ea"/>
              </a:rPr>
              <a:t>가격</a:t>
            </a:r>
            <a:r>
              <a:rPr kumimoji="1" lang="ko-KR" altLang="en-US" sz="2000" dirty="0">
                <a:latin typeface="+mn-ea"/>
              </a:rPr>
              <a:t>이 중요</a:t>
            </a:r>
            <a:r>
              <a:rPr kumimoji="1" lang="en-US" altLang="ko-KR" sz="2000" dirty="0">
                <a:latin typeface="+mn-ea"/>
              </a:rPr>
              <a:t>…</a:t>
            </a:r>
          </a:p>
          <a:p>
            <a:pPr marL="0" indent="0">
              <a:buNone/>
            </a:pPr>
            <a:endParaRPr kumimoji="1" lang="en-US" altLang="ko-KR" sz="2000" dirty="0">
              <a:latin typeface="+mn-ea"/>
            </a:endParaRPr>
          </a:p>
          <a:p>
            <a:r>
              <a:rPr kumimoji="1" lang="en-US" altLang="ko-KR" sz="2000" dirty="0">
                <a:latin typeface="+mn-ea"/>
              </a:rPr>
              <a:t>20</a:t>
            </a:r>
            <a:r>
              <a:rPr kumimoji="1" lang="ko-KR" altLang="en-US" sz="2000" dirty="0">
                <a:latin typeface="+mn-ea"/>
              </a:rPr>
              <a:t>만원 이하의 임베디드 보드로 스마트폰이 최적</a:t>
            </a:r>
            <a:r>
              <a:rPr kumimoji="1" lang="en-US" altLang="ko-KR" sz="2000" dirty="0">
                <a:latin typeface="+mn-ea"/>
              </a:rPr>
              <a:t>!</a:t>
            </a:r>
          </a:p>
        </p:txBody>
      </p:sp>
      <p:grpSp>
        <p:nvGrpSpPr>
          <p:cNvPr id="6" name="그룹 1004">
            <a:extLst>
              <a:ext uri="{FF2B5EF4-FFF2-40B4-BE49-F238E27FC236}">
                <a16:creationId xmlns:a16="http://schemas.microsoft.com/office/drawing/2014/main" id="{E13C1A4D-47B4-6C0F-B877-10AFCB2513C7}"/>
              </a:ext>
            </a:extLst>
          </p:cNvPr>
          <p:cNvGrpSpPr>
            <a:grpSpLocks/>
          </p:cNvGrpSpPr>
          <p:nvPr/>
        </p:nvGrpSpPr>
        <p:grpSpPr>
          <a:xfrm>
            <a:off x="6919830" y="2765801"/>
            <a:ext cx="4809712" cy="3428868"/>
            <a:chOff x="9294320" y="3803605"/>
            <a:chExt cx="7409918" cy="5071163"/>
          </a:xfrm>
        </p:grpSpPr>
        <p:pic>
          <p:nvPicPr>
            <p:cNvPr id="7" name="Object 14">
              <a:extLst>
                <a:ext uri="{FF2B5EF4-FFF2-40B4-BE49-F238E27FC236}">
                  <a16:creationId xmlns:a16="http://schemas.microsoft.com/office/drawing/2014/main" id="{76452A79-70AE-128A-5584-C35DD05F98C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294320" y="3803605"/>
              <a:ext cx="7409918" cy="50711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2356435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C76353-B2E1-2CBE-A387-4599878975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485" y="486096"/>
            <a:ext cx="11326059" cy="528425"/>
          </a:xfrm>
        </p:spPr>
        <p:txBody>
          <a:bodyPr>
            <a:normAutofit/>
          </a:bodyPr>
          <a:lstStyle/>
          <a:p>
            <a:r>
              <a:rPr kumimoji="1" lang="ko-KR" altLang="en-US" sz="2800" b="1" dirty="0"/>
              <a:t>지금 까지의 이야기</a:t>
            </a:r>
            <a:endParaRPr kumimoji="1" lang="ko-Kore-KR" altLang="en-US" sz="2800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C6FAA32-2892-B496-5A0D-FE5BFE14DC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962" y="6249086"/>
            <a:ext cx="2051232" cy="205947"/>
          </a:xfrm>
          <a:prstGeom prst="rect">
            <a:avLst/>
          </a:prstGeom>
        </p:spPr>
      </p:pic>
      <p:pic>
        <p:nvPicPr>
          <p:cNvPr id="3" name="그림 2" descr="텍스트, 그래픽 디자인, 디자인, 그래픽이(가) 표시된 사진&#10;&#10;자동 생성된 설명">
            <a:extLst>
              <a:ext uri="{FF2B5EF4-FFF2-40B4-BE49-F238E27FC236}">
                <a16:creationId xmlns:a16="http://schemas.microsoft.com/office/drawing/2014/main" id="{C7851DD6-D42E-7A42-5EA6-1A8FA64692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484" y="6194669"/>
            <a:ext cx="250904" cy="250904"/>
          </a:xfrm>
          <a:prstGeom prst="rect">
            <a:avLst/>
          </a:prstGeom>
        </p:spPr>
      </p:pic>
      <p:pic>
        <p:nvPicPr>
          <p:cNvPr id="12" name="그림 11" descr="장난감, 만화 영화, 애니메이션, 텍스트이(가) 표시된 사진&#10;&#10;자동 생성된 설명">
            <a:extLst>
              <a:ext uri="{FF2B5EF4-FFF2-40B4-BE49-F238E27FC236}">
                <a16:creationId xmlns:a16="http://schemas.microsoft.com/office/drawing/2014/main" id="{8103F8A3-662C-A01B-B5C0-834EE53C94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7940" y="1066384"/>
            <a:ext cx="5182702" cy="5182702"/>
          </a:xfrm>
          <a:prstGeom prst="rect">
            <a:avLst/>
          </a:prstGeom>
        </p:spPr>
      </p:pic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CF029141-3144-46A0-1948-3E9AF367DD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3484" y="1253331"/>
            <a:ext cx="11326058" cy="48279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ko-KR" sz="2000" dirty="0">
                <a:latin typeface="Lucida Console" panose="020B0609040504020204" pitchFamily="49" charset="0"/>
              </a:rPr>
              <a:t>$ </a:t>
            </a:r>
            <a:r>
              <a:rPr kumimoji="1" lang="ko-KR" altLang="en-US" sz="2000" dirty="0">
                <a:latin typeface="Lucida Console" panose="020B0609040504020204" pitchFamily="49" charset="0"/>
              </a:rPr>
              <a:t>멋진 스마트폰의 재활용</a:t>
            </a:r>
            <a:r>
              <a:rPr kumimoji="1" lang="en-US" altLang="ko-KR" sz="2000" dirty="0">
                <a:latin typeface="Lucida Console" panose="020B0609040504020204" pitchFamily="49" charset="0"/>
              </a:rPr>
              <a:t>!</a:t>
            </a:r>
          </a:p>
          <a:p>
            <a:pPr marL="0" indent="0">
              <a:buNone/>
            </a:pPr>
            <a:endParaRPr kumimoji="1" lang="en-US" altLang="ko-KR" sz="2000" dirty="0">
              <a:latin typeface="Lucida Console" panose="020B0609040504020204" pitchFamily="49" charset="0"/>
            </a:endParaRPr>
          </a:p>
          <a:p>
            <a:pPr marL="0" indent="0">
              <a:buNone/>
            </a:pPr>
            <a:r>
              <a:rPr kumimoji="1" lang="en-US" altLang="ko-KR" sz="2000" dirty="0">
                <a:latin typeface="Lucida Console" panose="020B0609040504020204" pitchFamily="49" charset="0"/>
              </a:rPr>
              <a:t>$ </a:t>
            </a:r>
            <a:r>
              <a:rPr kumimoji="1" lang="ko-KR" altLang="en-US" sz="2000" dirty="0">
                <a:latin typeface="Lucida Console" panose="020B0609040504020204" pitchFamily="49" charset="0"/>
              </a:rPr>
              <a:t>모두에게 희망이 잔뜩</a:t>
            </a:r>
            <a:r>
              <a:rPr kumimoji="1" lang="en-US" altLang="ko-KR" sz="2000" dirty="0">
                <a:latin typeface="Lucida Console" panose="020B0609040504020204" pitchFamily="49" charset="0"/>
              </a:rPr>
              <a:t> </a:t>
            </a:r>
            <a:r>
              <a:rPr kumimoji="1" lang="ko-KR" altLang="en-US" sz="2000" dirty="0">
                <a:latin typeface="Lucida Console" panose="020B0609040504020204" pitchFamily="49" charset="0"/>
              </a:rPr>
              <a:t>가득한 시스템</a:t>
            </a:r>
            <a:r>
              <a:rPr kumimoji="1" lang="en-US" altLang="ko-KR" sz="2000" dirty="0">
                <a:latin typeface="Lucida Console" panose="020B0609040504020204" pitchFamily="49" charset="0"/>
              </a:rPr>
              <a:t>!</a:t>
            </a:r>
          </a:p>
          <a:p>
            <a:pPr marL="0" indent="0">
              <a:buNone/>
            </a:pPr>
            <a:endParaRPr kumimoji="1" lang="en-US" altLang="ko-KR" sz="2000" dirty="0">
              <a:latin typeface="Lucida Console" panose="020B0609040504020204" pitchFamily="49" charset="0"/>
            </a:endParaRPr>
          </a:p>
          <a:p>
            <a:pPr marL="0" indent="0">
              <a:buNone/>
            </a:pPr>
            <a:r>
              <a:rPr kumimoji="1" lang="en-US" altLang="ko-KR" sz="2000" dirty="0">
                <a:latin typeface="Lucida Console" panose="020B0609040504020204" pitchFamily="49" charset="0"/>
              </a:rPr>
              <a:t>$ </a:t>
            </a:r>
            <a:r>
              <a:rPr kumimoji="1" lang="ko-KR" altLang="en-US" sz="2000" dirty="0">
                <a:latin typeface="Lucida Console" panose="020B0609040504020204" pitchFamily="49" charset="0"/>
              </a:rPr>
              <a:t>무궁무진한 </a:t>
            </a:r>
            <a:r>
              <a:rPr kumimoji="1" lang="en-US" altLang="ko-KR" sz="2000" dirty="0">
                <a:latin typeface="Lucida Console" panose="020B0609040504020204" pitchFamily="49" charset="0"/>
              </a:rPr>
              <a:t>Kubernetes</a:t>
            </a:r>
            <a:r>
              <a:rPr kumimoji="1" lang="ko-KR" altLang="en-US" sz="2000" dirty="0">
                <a:latin typeface="Lucida Console" panose="020B0609040504020204" pitchFamily="49" charset="0"/>
              </a:rPr>
              <a:t>로의 확장</a:t>
            </a:r>
            <a:r>
              <a:rPr kumimoji="1" lang="en-US" altLang="ko-KR" sz="2000" dirty="0">
                <a:latin typeface="Lucida Console" panose="020B0609040504020204" pitchFamily="49" charset="0"/>
              </a:rPr>
              <a:t>!</a:t>
            </a:r>
          </a:p>
          <a:p>
            <a:pPr marL="0" indent="0">
              <a:buNone/>
            </a:pPr>
            <a:endParaRPr kumimoji="1" lang="en-US" altLang="ko-KR" sz="2000" dirty="0">
              <a:latin typeface="Lucida Console" panose="020B0609040504020204" pitchFamily="49" charset="0"/>
            </a:endParaRPr>
          </a:p>
          <a:p>
            <a:pPr marL="0" indent="0">
              <a:buNone/>
            </a:pPr>
            <a:r>
              <a:rPr kumimoji="1" lang="en-US" altLang="ko-KR" sz="2000" dirty="0">
                <a:latin typeface="Lucida Console" panose="020B0609040504020204" pitchFamily="49" charset="0"/>
              </a:rPr>
              <a:t>$ </a:t>
            </a:r>
            <a:r>
              <a:rPr kumimoji="1" lang="ko-KR" altLang="en-US" sz="2000" dirty="0">
                <a:latin typeface="Lucida Console" panose="020B0609040504020204" pitchFamily="49" charset="0"/>
              </a:rPr>
              <a:t>여러분의 많은 도전과 성장을 응원합니다</a:t>
            </a:r>
            <a:r>
              <a:rPr kumimoji="1" lang="en-US" altLang="ko-KR" sz="2000" dirty="0">
                <a:latin typeface="Lucida Console" panose="020B0609040504020204" pitchFamily="49" charset="0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6522257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E0F3F6-BF59-0B72-186A-F53997A809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C29E38-36C2-697A-A825-677048DA6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485" y="486096"/>
            <a:ext cx="11326059" cy="528425"/>
          </a:xfrm>
        </p:spPr>
        <p:txBody>
          <a:bodyPr>
            <a:normAutofit/>
          </a:bodyPr>
          <a:lstStyle/>
          <a:p>
            <a:r>
              <a:rPr kumimoji="1" lang="en-US" altLang="en-US" sz="2800" b="1" dirty="0"/>
              <a:t>No! Raspberry PI, YESSSSSS Your Phone!!!</a:t>
            </a:r>
            <a:endParaRPr kumimoji="1" lang="ko-Kore-KR" altLang="en-US" sz="2800" b="1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C80AFA7-FAA5-3557-FCB2-97367AAF15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962" y="6249086"/>
            <a:ext cx="2051232" cy="205947"/>
          </a:xfrm>
          <a:prstGeom prst="rect">
            <a:avLst/>
          </a:prstGeom>
        </p:spPr>
      </p:pic>
      <p:pic>
        <p:nvPicPr>
          <p:cNvPr id="3" name="그림 2" descr="텍스트, 그래픽 디자인, 디자인, 그래픽이(가) 표시된 사진&#10;&#10;자동 생성된 설명">
            <a:extLst>
              <a:ext uri="{FF2B5EF4-FFF2-40B4-BE49-F238E27FC236}">
                <a16:creationId xmlns:a16="http://schemas.microsoft.com/office/drawing/2014/main" id="{74DCF7D4-3F49-E504-084F-C13BD6ED56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484" y="6194669"/>
            <a:ext cx="250904" cy="25090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4D87762-5E95-F438-527D-32B6CE8C6CB0}"/>
              </a:ext>
            </a:extLst>
          </p:cNvPr>
          <p:cNvSpPr txBox="1"/>
          <p:nvPr/>
        </p:nvSpPr>
        <p:spPr>
          <a:xfrm>
            <a:off x="5368337" y="2767278"/>
            <a:ext cx="6098058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en-US" sz="8000" b="1" dirty="0"/>
              <a:t>VS</a:t>
            </a:r>
            <a:endParaRPr lang="en-KR" sz="8000" dirty="0"/>
          </a:p>
        </p:txBody>
      </p:sp>
      <p:pic>
        <p:nvPicPr>
          <p:cNvPr id="13314" name="Picture 2" descr="RASPBERRY PI PICO W - Raspberry-pi - SBC, Raspberry Pi Pico W, RP2040">
            <a:extLst>
              <a:ext uri="{FF2B5EF4-FFF2-40B4-BE49-F238E27FC236}">
                <a16:creationId xmlns:a16="http://schemas.microsoft.com/office/drawing/2014/main" id="{6A8C8B96-E41D-BFF5-DEA7-7CCCA99B9B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2559" y="1921474"/>
            <a:ext cx="4797557" cy="3015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LG Gram SuperSlim review: A tiny laptop with a big display | PCWorld">
            <a:extLst>
              <a:ext uri="{FF2B5EF4-FFF2-40B4-BE49-F238E27FC236}">
                <a16:creationId xmlns:a16="http://schemas.microsoft.com/office/drawing/2014/main" id="{79DCEC25-6B65-D9BB-33C2-A2144C4DBE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891" y="1921474"/>
            <a:ext cx="4522575" cy="3015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097549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4BC84C-C60A-4230-AC82-5D8CC000EE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85B6FBF1-BD25-DED8-E3F5-499E4CA5EB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962" y="6249086"/>
            <a:ext cx="2051232" cy="205947"/>
          </a:xfrm>
          <a:prstGeom prst="rect">
            <a:avLst/>
          </a:prstGeom>
        </p:spPr>
      </p:pic>
      <p:pic>
        <p:nvPicPr>
          <p:cNvPr id="3" name="그림 2" descr="텍스트, 그래픽 디자인, 디자인, 그래픽이(가) 표시된 사진&#10;&#10;자동 생성된 설명">
            <a:extLst>
              <a:ext uri="{FF2B5EF4-FFF2-40B4-BE49-F238E27FC236}">
                <a16:creationId xmlns:a16="http://schemas.microsoft.com/office/drawing/2014/main" id="{0ABC45C3-FA36-149A-6EA0-1C26D3EB60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484" y="6194669"/>
            <a:ext cx="250904" cy="25090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4EFAFF4-04C8-CD9C-D050-F6F6A5EC31E1}"/>
              </a:ext>
            </a:extLst>
          </p:cNvPr>
          <p:cNvSpPr txBox="1"/>
          <p:nvPr/>
        </p:nvSpPr>
        <p:spPr>
          <a:xfrm>
            <a:off x="1585431" y="2413394"/>
            <a:ext cx="902113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3600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 </a:t>
            </a:r>
            <a:r>
              <a:rPr kumimoji="1" lang="en-US" altLang="ko-KR" sz="3600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!!</a:t>
            </a:r>
            <a:r>
              <a:rPr kumimoji="1" lang="ko-KR" altLang="en-US" sz="3600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 </a:t>
            </a:r>
            <a:r>
              <a:rPr kumimoji="1" lang="ko-KR" altLang="en-US" sz="5400" b="1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마지막 요약</a:t>
            </a:r>
            <a:r>
              <a:rPr kumimoji="1" lang="ko-KR" altLang="en-US" sz="3600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 </a:t>
            </a:r>
            <a:r>
              <a:rPr kumimoji="1" lang="en-US" altLang="ko-KR" sz="3600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!!</a:t>
            </a:r>
            <a:endParaRPr lang="ko-KR" altLang="en-US" sz="3600" dirty="0">
              <a:solidFill>
                <a:schemeClr val="tx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698028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88FC30-810E-99DE-15C9-1C3A2C3BF8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0CFE09-0883-56A7-3D82-2A63E7A4D9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485" y="486096"/>
            <a:ext cx="11326059" cy="540000"/>
          </a:xfrm>
        </p:spPr>
        <p:txBody>
          <a:bodyPr>
            <a:normAutofit/>
          </a:bodyPr>
          <a:lstStyle/>
          <a:p>
            <a:r>
              <a:rPr kumimoji="1" lang="en-US" altLang="ko-KR" sz="2800" b="1" dirty="0">
                <a:latin typeface="+mn-ea"/>
                <a:ea typeface="+mn-ea"/>
              </a:rPr>
              <a:t>Q. </a:t>
            </a:r>
            <a:r>
              <a:rPr kumimoji="1" lang="ko-KR" altLang="en-US" sz="2800" b="1" dirty="0">
                <a:latin typeface="+mn-ea"/>
                <a:ea typeface="+mn-ea"/>
              </a:rPr>
              <a:t>안드로이드는 리눅스인가요</a:t>
            </a:r>
            <a:r>
              <a:rPr kumimoji="1" lang="en-US" altLang="ko-KR" sz="2800" b="1" dirty="0">
                <a:latin typeface="+mn-ea"/>
                <a:ea typeface="+mn-ea"/>
              </a:rPr>
              <a:t>?</a:t>
            </a:r>
            <a:endParaRPr kumimoji="1" lang="ko-Kore-KR" altLang="en-US" sz="2800" b="1" dirty="0">
              <a:latin typeface="+mn-ea"/>
              <a:ea typeface="+mn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C2A70F4-32A0-8129-8409-ACADC33F3A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962" y="6249086"/>
            <a:ext cx="2051232" cy="205947"/>
          </a:xfrm>
          <a:prstGeom prst="rect">
            <a:avLst/>
          </a:prstGeom>
        </p:spPr>
      </p:pic>
      <p:pic>
        <p:nvPicPr>
          <p:cNvPr id="3" name="그림 2" descr="텍스트, 그래픽 디자인, 디자인, 그래픽이(가) 표시된 사진&#10;&#10;자동 생성된 설명">
            <a:extLst>
              <a:ext uri="{FF2B5EF4-FFF2-40B4-BE49-F238E27FC236}">
                <a16:creationId xmlns:a16="http://schemas.microsoft.com/office/drawing/2014/main" id="{2E1FF49C-8712-161F-CB20-A34269C9A5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484" y="6194669"/>
            <a:ext cx="250904" cy="250904"/>
          </a:xfrm>
          <a:prstGeom prst="rect">
            <a:avLst/>
          </a:prstGeom>
        </p:spPr>
      </p:pic>
      <p:sp>
        <p:nvSpPr>
          <p:cNvPr id="4" name="AutoShape 4">
            <a:extLst>
              <a:ext uri="{FF2B5EF4-FFF2-40B4-BE49-F238E27FC236}">
                <a16:creationId xmlns:a16="http://schemas.microsoft.com/office/drawing/2014/main" id="{52385F5D-5B08-3473-749E-A2BBF487EFB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KR">
              <a:latin typeface="+mn-ea"/>
            </a:endParaRPr>
          </a:p>
        </p:txBody>
      </p:sp>
      <p:sp>
        <p:nvSpPr>
          <p:cNvPr id="5" name="AutoShape 6">
            <a:extLst>
              <a:ext uri="{FF2B5EF4-FFF2-40B4-BE49-F238E27FC236}">
                <a16:creationId xmlns:a16="http://schemas.microsoft.com/office/drawing/2014/main" id="{F79BFB46-4688-C3F8-08B6-C816A7528A2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KR">
              <a:latin typeface="+mn-ea"/>
            </a:endParaRP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6F1543DC-8BC6-AC70-11A9-7548C5F3FBFD}"/>
              </a:ext>
            </a:extLst>
          </p:cNvPr>
          <p:cNvSpPr txBox="1">
            <a:spLocks/>
          </p:cNvSpPr>
          <p:nvPr/>
        </p:nvSpPr>
        <p:spPr>
          <a:xfrm>
            <a:off x="403485" y="2145090"/>
            <a:ext cx="11326059" cy="54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sz="2800" b="1" dirty="0">
                <a:latin typeface="+mn-ea"/>
                <a:ea typeface="+mn-ea"/>
              </a:rPr>
              <a:t>Q. </a:t>
            </a:r>
            <a:r>
              <a:rPr kumimoji="1" lang="ko-KR" altLang="en-US" sz="2800" b="1" dirty="0">
                <a:latin typeface="+mn-ea"/>
                <a:ea typeface="+mn-ea"/>
              </a:rPr>
              <a:t>기능을 추가한다면 안드로이드가 우분투가 될까</a:t>
            </a:r>
            <a:r>
              <a:rPr kumimoji="1" lang="en-US" altLang="ko-KR" sz="2800" b="1" dirty="0">
                <a:latin typeface="+mn-ea"/>
                <a:ea typeface="+mn-ea"/>
              </a:rPr>
              <a:t>?</a:t>
            </a:r>
            <a:endParaRPr kumimoji="1" lang="ko-Kore-KR" altLang="en-US" sz="2800" b="1" dirty="0">
              <a:latin typeface="+mn-ea"/>
              <a:ea typeface="+mn-ea"/>
            </a:endParaRP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DE15B541-DF4A-2EA3-77C2-27D39D04CE9E}"/>
              </a:ext>
            </a:extLst>
          </p:cNvPr>
          <p:cNvSpPr txBox="1">
            <a:spLocks/>
          </p:cNvSpPr>
          <p:nvPr/>
        </p:nvSpPr>
        <p:spPr>
          <a:xfrm>
            <a:off x="403485" y="3804083"/>
            <a:ext cx="11326059" cy="54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sz="2800" b="1" dirty="0">
                <a:latin typeface="+mn-ea"/>
                <a:ea typeface="+mn-ea"/>
              </a:rPr>
              <a:t>Q. </a:t>
            </a:r>
            <a:r>
              <a:rPr kumimoji="1" lang="en-US" altLang="ko-KR" sz="2800" b="1" dirty="0" err="1">
                <a:latin typeface="+mn-ea"/>
                <a:ea typeface="+mn-ea"/>
              </a:rPr>
              <a:t>Termux</a:t>
            </a:r>
            <a:r>
              <a:rPr kumimoji="1" lang="ko-KR" altLang="en-US" sz="2800" b="1" dirty="0">
                <a:latin typeface="+mn-ea"/>
                <a:ea typeface="+mn-ea"/>
              </a:rPr>
              <a:t>로 어디까지 가능할까요</a:t>
            </a:r>
            <a:r>
              <a:rPr kumimoji="1" lang="en-US" altLang="ko-KR" sz="2800" b="1" dirty="0">
                <a:latin typeface="+mn-ea"/>
                <a:ea typeface="+mn-ea"/>
              </a:rPr>
              <a:t>?</a:t>
            </a:r>
            <a:endParaRPr kumimoji="1" lang="ko-Kore-KR" altLang="en-US" sz="2800" b="1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908556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7EECF5-67F1-886B-F745-DD5B3114BD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9A50F3-3903-D091-7FD3-4BF3879E9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485" y="486096"/>
            <a:ext cx="11326059" cy="540000"/>
          </a:xfrm>
        </p:spPr>
        <p:txBody>
          <a:bodyPr>
            <a:normAutofit/>
          </a:bodyPr>
          <a:lstStyle/>
          <a:p>
            <a:r>
              <a:rPr kumimoji="1" lang="en-US" altLang="ko-KR" sz="2800" b="1" dirty="0">
                <a:latin typeface="+mn-ea"/>
                <a:ea typeface="+mn-ea"/>
              </a:rPr>
              <a:t>Q. </a:t>
            </a:r>
            <a:r>
              <a:rPr kumimoji="1" lang="ko-KR" altLang="en-US" sz="2800" b="1" dirty="0">
                <a:latin typeface="+mn-ea"/>
                <a:ea typeface="+mn-ea"/>
              </a:rPr>
              <a:t>안드로이드는 리눅스인가요</a:t>
            </a:r>
            <a:r>
              <a:rPr kumimoji="1" lang="en-US" altLang="ko-KR" sz="2800" b="1" dirty="0">
                <a:latin typeface="+mn-ea"/>
                <a:ea typeface="+mn-ea"/>
              </a:rPr>
              <a:t>?</a:t>
            </a:r>
            <a:endParaRPr kumimoji="1" lang="ko-Kore-KR" altLang="en-US" sz="2800" b="1" dirty="0">
              <a:latin typeface="+mn-ea"/>
              <a:ea typeface="+mn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EF31092-FA31-9753-34FB-C9B9F7FB39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962" y="6249086"/>
            <a:ext cx="2051232" cy="205947"/>
          </a:xfrm>
          <a:prstGeom prst="rect">
            <a:avLst/>
          </a:prstGeom>
        </p:spPr>
      </p:pic>
      <p:pic>
        <p:nvPicPr>
          <p:cNvPr id="3" name="그림 2" descr="텍스트, 그래픽 디자인, 디자인, 그래픽이(가) 표시된 사진&#10;&#10;자동 생성된 설명">
            <a:extLst>
              <a:ext uri="{FF2B5EF4-FFF2-40B4-BE49-F238E27FC236}">
                <a16:creationId xmlns:a16="http://schemas.microsoft.com/office/drawing/2014/main" id="{8F2D27B6-F7B9-E0A9-D76C-A6C23EEC4B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484" y="6194669"/>
            <a:ext cx="250904" cy="250904"/>
          </a:xfrm>
          <a:prstGeom prst="rect">
            <a:avLst/>
          </a:prstGeom>
        </p:spPr>
      </p:pic>
      <p:sp>
        <p:nvSpPr>
          <p:cNvPr id="4" name="AutoShape 4">
            <a:extLst>
              <a:ext uri="{FF2B5EF4-FFF2-40B4-BE49-F238E27FC236}">
                <a16:creationId xmlns:a16="http://schemas.microsoft.com/office/drawing/2014/main" id="{DBC0772E-C2B2-4BEF-718A-8C9D14DDFC5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KR">
              <a:latin typeface="+mn-ea"/>
            </a:endParaRPr>
          </a:p>
        </p:txBody>
      </p:sp>
      <p:sp>
        <p:nvSpPr>
          <p:cNvPr id="5" name="AutoShape 6">
            <a:extLst>
              <a:ext uri="{FF2B5EF4-FFF2-40B4-BE49-F238E27FC236}">
                <a16:creationId xmlns:a16="http://schemas.microsoft.com/office/drawing/2014/main" id="{35AFBB9C-4DEE-4DD7-2FC5-6DE26E227FA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KR">
              <a:latin typeface="+mn-ea"/>
            </a:endParaRP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0C33F42A-8263-B0B7-5C7A-21234FE53751}"/>
              </a:ext>
            </a:extLst>
          </p:cNvPr>
          <p:cNvSpPr txBox="1">
            <a:spLocks/>
          </p:cNvSpPr>
          <p:nvPr/>
        </p:nvSpPr>
        <p:spPr>
          <a:xfrm>
            <a:off x="403485" y="2145090"/>
            <a:ext cx="11326059" cy="54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sz="2800" b="1" dirty="0">
                <a:latin typeface="+mn-ea"/>
                <a:ea typeface="+mn-ea"/>
              </a:rPr>
              <a:t>Q. </a:t>
            </a:r>
            <a:r>
              <a:rPr kumimoji="1" lang="ko-KR" altLang="en-US" sz="2800" b="1" dirty="0">
                <a:latin typeface="+mn-ea"/>
                <a:ea typeface="+mn-ea"/>
              </a:rPr>
              <a:t>기능을 추가한다면 안드로이드가 우분투가 될까</a:t>
            </a:r>
            <a:r>
              <a:rPr kumimoji="1" lang="en-US" altLang="ko-KR" sz="2800" b="1" dirty="0">
                <a:latin typeface="+mn-ea"/>
                <a:ea typeface="+mn-ea"/>
              </a:rPr>
              <a:t>?</a:t>
            </a:r>
            <a:endParaRPr kumimoji="1" lang="ko-Kore-KR" altLang="en-US" sz="2800" b="1" dirty="0">
              <a:latin typeface="+mn-ea"/>
              <a:ea typeface="+mn-ea"/>
            </a:endParaRP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067B3AA6-8D60-278A-F855-AC93B26EDFD3}"/>
              </a:ext>
            </a:extLst>
          </p:cNvPr>
          <p:cNvSpPr txBox="1">
            <a:spLocks/>
          </p:cNvSpPr>
          <p:nvPr/>
        </p:nvSpPr>
        <p:spPr>
          <a:xfrm>
            <a:off x="403485" y="3804083"/>
            <a:ext cx="11326059" cy="54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sz="2800" b="1" dirty="0">
                <a:latin typeface="+mn-ea"/>
                <a:ea typeface="+mn-ea"/>
              </a:rPr>
              <a:t>Q. </a:t>
            </a:r>
            <a:r>
              <a:rPr kumimoji="1" lang="en-US" altLang="ko-KR" sz="2800" b="1" dirty="0" err="1">
                <a:latin typeface="+mn-ea"/>
                <a:ea typeface="+mn-ea"/>
              </a:rPr>
              <a:t>Termux</a:t>
            </a:r>
            <a:r>
              <a:rPr kumimoji="1" lang="ko-KR" altLang="en-US" sz="2800" b="1" dirty="0">
                <a:latin typeface="+mn-ea"/>
                <a:ea typeface="+mn-ea"/>
              </a:rPr>
              <a:t>로 어디까지 가능할까요</a:t>
            </a:r>
            <a:r>
              <a:rPr kumimoji="1" lang="en-US" altLang="ko-KR" sz="2800" b="1" dirty="0">
                <a:latin typeface="+mn-ea"/>
                <a:ea typeface="+mn-ea"/>
              </a:rPr>
              <a:t>?</a:t>
            </a:r>
            <a:endParaRPr kumimoji="1" lang="ko-Kore-KR" altLang="en-US" sz="2800" b="1" dirty="0">
              <a:latin typeface="+mn-ea"/>
              <a:ea typeface="+mn-ea"/>
            </a:endParaRP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2996DFAE-31E6-6C40-F350-168F4948A7B3}"/>
              </a:ext>
            </a:extLst>
          </p:cNvPr>
          <p:cNvSpPr txBox="1">
            <a:spLocks/>
          </p:cNvSpPr>
          <p:nvPr/>
        </p:nvSpPr>
        <p:spPr>
          <a:xfrm>
            <a:off x="865941" y="1095478"/>
            <a:ext cx="11326059" cy="54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sz="2000" dirty="0">
                <a:latin typeface="+mn-ea"/>
                <a:ea typeface="+mn-ea"/>
              </a:rPr>
              <a:t>A. </a:t>
            </a:r>
            <a:r>
              <a:rPr kumimoji="1" lang="ko-KR" altLang="en-US" sz="2000" dirty="0">
                <a:latin typeface="+mn-ea"/>
                <a:ea typeface="+mn-ea"/>
              </a:rPr>
              <a:t>안드로이드는 리눅스 기반으로 만들어졌습니다</a:t>
            </a:r>
            <a:r>
              <a:rPr kumimoji="1" lang="en-US" altLang="ko-KR" sz="2000" dirty="0">
                <a:latin typeface="+mn-ea"/>
                <a:ea typeface="+mn-ea"/>
              </a:rPr>
              <a:t>.</a:t>
            </a:r>
            <a:endParaRPr kumimoji="1" lang="ko-Kore-KR" altLang="en-US" sz="200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8668506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39B820-0DDF-29B0-6A8A-5EC80A25EC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2AB4A7-FF1E-F1BC-444B-4D471EF361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485" y="486096"/>
            <a:ext cx="11326059" cy="540000"/>
          </a:xfrm>
        </p:spPr>
        <p:txBody>
          <a:bodyPr>
            <a:normAutofit/>
          </a:bodyPr>
          <a:lstStyle/>
          <a:p>
            <a:r>
              <a:rPr kumimoji="1" lang="en-US" altLang="ko-KR" sz="2800" b="1" dirty="0">
                <a:latin typeface="+mn-ea"/>
                <a:ea typeface="+mn-ea"/>
              </a:rPr>
              <a:t>Q. </a:t>
            </a:r>
            <a:r>
              <a:rPr kumimoji="1" lang="ko-KR" altLang="en-US" sz="2800" b="1" dirty="0">
                <a:latin typeface="+mn-ea"/>
                <a:ea typeface="+mn-ea"/>
              </a:rPr>
              <a:t>안드로이드는 리눅스인가요</a:t>
            </a:r>
            <a:r>
              <a:rPr kumimoji="1" lang="en-US" altLang="ko-KR" sz="2800" b="1" dirty="0">
                <a:latin typeface="+mn-ea"/>
                <a:ea typeface="+mn-ea"/>
              </a:rPr>
              <a:t>?</a:t>
            </a:r>
            <a:endParaRPr kumimoji="1" lang="ko-Kore-KR" altLang="en-US" sz="2800" b="1" dirty="0">
              <a:latin typeface="+mn-ea"/>
              <a:ea typeface="+mn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E9B11BD-6E69-6588-ABEB-32488CF8C6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962" y="6249086"/>
            <a:ext cx="2051232" cy="205947"/>
          </a:xfrm>
          <a:prstGeom prst="rect">
            <a:avLst/>
          </a:prstGeom>
        </p:spPr>
      </p:pic>
      <p:pic>
        <p:nvPicPr>
          <p:cNvPr id="3" name="그림 2" descr="텍스트, 그래픽 디자인, 디자인, 그래픽이(가) 표시된 사진&#10;&#10;자동 생성된 설명">
            <a:extLst>
              <a:ext uri="{FF2B5EF4-FFF2-40B4-BE49-F238E27FC236}">
                <a16:creationId xmlns:a16="http://schemas.microsoft.com/office/drawing/2014/main" id="{34552A33-B1E8-C67C-6A00-A0CF2D75DB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484" y="6194669"/>
            <a:ext cx="250904" cy="250904"/>
          </a:xfrm>
          <a:prstGeom prst="rect">
            <a:avLst/>
          </a:prstGeom>
        </p:spPr>
      </p:pic>
      <p:sp>
        <p:nvSpPr>
          <p:cNvPr id="4" name="AutoShape 4">
            <a:extLst>
              <a:ext uri="{FF2B5EF4-FFF2-40B4-BE49-F238E27FC236}">
                <a16:creationId xmlns:a16="http://schemas.microsoft.com/office/drawing/2014/main" id="{54E662B9-E690-CAE5-C8B1-AE632A7188F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KR">
              <a:latin typeface="+mn-ea"/>
            </a:endParaRPr>
          </a:p>
        </p:txBody>
      </p:sp>
      <p:sp>
        <p:nvSpPr>
          <p:cNvPr id="5" name="AutoShape 6">
            <a:extLst>
              <a:ext uri="{FF2B5EF4-FFF2-40B4-BE49-F238E27FC236}">
                <a16:creationId xmlns:a16="http://schemas.microsoft.com/office/drawing/2014/main" id="{6121CD28-0DA8-B4B8-618B-8BC558101F2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KR">
              <a:latin typeface="+mn-ea"/>
            </a:endParaRP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A9CF6596-D433-54C1-62A1-3C373EFB985F}"/>
              </a:ext>
            </a:extLst>
          </p:cNvPr>
          <p:cNvSpPr txBox="1">
            <a:spLocks/>
          </p:cNvSpPr>
          <p:nvPr/>
        </p:nvSpPr>
        <p:spPr>
          <a:xfrm>
            <a:off x="403485" y="2145090"/>
            <a:ext cx="11326059" cy="54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sz="2800" b="1" dirty="0">
                <a:latin typeface="+mn-ea"/>
                <a:ea typeface="+mn-ea"/>
              </a:rPr>
              <a:t>Q. </a:t>
            </a:r>
            <a:r>
              <a:rPr kumimoji="1" lang="ko-KR" altLang="en-US" sz="2800" b="1" dirty="0">
                <a:latin typeface="+mn-ea"/>
                <a:ea typeface="+mn-ea"/>
              </a:rPr>
              <a:t>기능을 추가한다면 안드로이드가 우분투가 될까</a:t>
            </a:r>
            <a:r>
              <a:rPr kumimoji="1" lang="en-US" altLang="ko-KR" sz="2800" b="1" dirty="0">
                <a:latin typeface="+mn-ea"/>
                <a:ea typeface="+mn-ea"/>
              </a:rPr>
              <a:t>?</a:t>
            </a:r>
            <a:endParaRPr kumimoji="1" lang="ko-Kore-KR" altLang="en-US" sz="2800" b="1" dirty="0">
              <a:latin typeface="+mn-ea"/>
              <a:ea typeface="+mn-ea"/>
            </a:endParaRP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926DF3F0-B823-76AA-B307-0B1E34221130}"/>
              </a:ext>
            </a:extLst>
          </p:cNvPr>
          <p:cNvSpPr txBox="1">
            <a:spLocks/>
          </p:cNvSpPr>
          <p:nvPr/>
        </p:nvSpPr>
        <p:spPr>
          <a:xfrm>
            <a:off x="403485" y="3804083"/>
            <a:ext cx="11326059" cy="54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sz="2800" b="1" dirty="0">
                <a:latin typeface="+mn-ea"/>
                <a:ea typeface="+mn-ea"/>
              </a:rPr>
              <a:t>Q. </a:t>
            </a:r>
            <a:r>
              <a:rPr kumimoji="1" lang="en-US" altLang="ko-KR" sz="2800" b="1" dirty="0" err="1">
                <a:latin typeface="+mn-ea"/>
                <a:ea typeface="+mn-ea"/>
              </a:rPr>
              <a:t>Termux</a:t>
            </a:r>
            <a:r>
              <a:rPr kumimoji="1" lang="ko-KR" altLang="en-US" sz="2800" b="1" dirty="0">
                <a:latin typeface="+mn-ea"/>
                <a:ea typeface="+mn-ea"/>
              </a:rPr>
              <a:t>로 어디까지 가능할까요</a:t>
            </a:r>
            <a:r>
              <a:rPr kumimoji="1" lang="en-US" altLang="ko-KR" sz="2800" b="1" dirty="0">
                <a:latin typeface="+mn-ea"/>
                <a:ea typeface="+mn-ea"/>
              </a:rPr>
              <a:t>?</a:t>
            </a:r>
            <a:endParaRPr kumimoji="1" lang="ko-Kore-KR" altLang="en-US" sz="2800" b="1" dirty="0">
              <a:latin typeface="+mn-ea"/>
              <a:ea typeface="+mn-ea"/>
            </a:endParaRP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04511B52-1037-D987-52F0-50D9F59D0C50}"/>
              </a:ext>
            </a:extLst>
          </p:cNvPr>
          <p:cNvSpPr txBox="1">
            <a:spLocks/>
          </p:cNvSpPr>
          <p:nvPr/>
        </p:nvSpPr>
        <p:spPr>
          <a:xfrm>
            <a:off x="865941" y="1095478"/>
            <a:ext cx="11326059" cy="54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sz="2000" dirty="0">
                <a:latin typeface="+mn-ea"/>
                <a:ea typeface="+mn-ea"/>
              </a:rPr>
              <a:t>A. </a:t>
            </a:r>
            <a:r>
              <a:rPr kumimoji="1" lang="ko-KR" altLang="en-US" sz="2000" dirty="0">
                <a:latin typeface="+mn-ea"/>
                <a:ea typeface="+mn-ea"/>
              </a:rPr>
              <a:t>안드로이드는 리눅스 기반으로 만들어졌습니다</a:t>
            </a:r>
            <a:r>
              <a:rPr kumimoji="1" lang="en-US" altLang="ko-KR" sz="2000" dirty="0">
                <a:latin typeface="+mn-ea"/>
                <a:ea typeface="+mn-ea"/>
              </a:rPr>
              <a:t>.</a:t>
            </a:r>
            <a:endParaRPr kumimoji="1" lang="ko-Kore-KR" altLang="en-US" sz="2000">
              <a:latin typeface="+mn-ea"/>
              <a:ea typeface="+mn-ea"/>
            </a:endParaRP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00BE8F83-24BA-B38F-DF1A-7235D56ABAA6}"/>
              </a:ext>
            </a:extLst>
          </p:cNvPr>
          <p:cNvSpPr txBox="1">
            <a:spLocks/>
          </p:cNvSpPr>
          <p:nvPr/>
        </p:nvSpPr>
        <p:spPr>
          <a:xfrm>
            <a:off x="865941" y="2707552"/>
            <a:ext cx="11326059" cy="9026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lnSpc>
                <a:spcPct val="100000"/>
              </a:lnSpc>
              <a:buAutoNum type="alphaUcPeriod"/>
            </a:pPr>
            <a:r>
              <a:rPr kumimoji="1" lang="ko-KR" altLang="en-US" sz="2000" dirty="0">
                <a:latin typeface="+mn-ea"/>
                <a:ea typeface="+mn-ea"/>
              </a:rPr>
              <a:t>네</a:t>
            </a:r>
            <a:r>
              <a:rPr kumimoji="1" lang="en-US" altLang="ko-KR" sz="2000" dirty="0">
                <a:latin typeface="+mn-ea"/>
                <a:ea typeface="+mn-ea"/>
              </a:rPr>
              <a:t>!,</a:t>
            </a:r>
            <a:r>
              <a:rPr kumimoji="1" lang="ko-KR" altLang="en-US" sz="2000" dirty="0">
                <a:latin typeface="+mn-ea"/>
                <a:ea typeface="+mn-ea"/>
              </a:rPr>
              <a:t> 리눅스 커널부터 기반으로 해서 만들 수 있습니다</a:t>
            </a:r>
            <a:r>
              <a:rPr kumimoji="1" lang="en-US" altLang="ko-KR" sz="2000" dirty="0">
                <a:latin typeface="+mn-ea"/>
                <a:ea typeface="+mn-ea"/>
              </a:rPr>
              <a:t>.</a:t>
            </a:r>
            <a:br>
              <a:rPr kumimoji="1" lang="en-US" altLang="ko-KR" sz="2000" dirty="0">
                <a:latin typeface="+mn-ea"/>
                <a:ea typeface="+mn-ea"/>
              </a:rPr>
            </a:br>
            <a:r>
              <a:rPr kumimoji="1" lang="ko-KR" altLang="en-US" sz="2000" dirty="0">
                <a:latin typeface="+mn-ea"/>
                <a:ea typeface="+mn-ea"/>
              </a:rPr>
              <a:t>누군가가 만든 프로젝트가 이미 있습니다</a:t>
            </a:r>
            <a:r>
              <a:rPr kumimoji="1" lang="en-US" altLang="ko-KR" sz="2000" dirty="0">
                <a:latin typeface="+mn-ea"/>
                <a:ea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4565595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AA3034-E6E6-2CB2-0DCF-21604F7DD1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A0921B-7E9D-440A-179F-4AB0482361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485" y="486096"/>
            <a:ext cx="11326059" cy="540000"/>
          </a:xfrm>
        </p:spPr>
        <p:txBody>
          <a:bodyPr>
            <a:normAutofit/>
          </a:bodyPr>
          <a:lstStyle/>
          <a:p>
            <a:r>
              <a:rPr kumimoji="1" lang="en-US" altLang="ko-KR" sz="2800" b="1" dirty="0">
                <a:latin typeface="+mn-ea"/>
                <a:ea typeface="+mn-ea"/>
              </a:rPr>
              <a:t>Q. </a:t>
            </a:r>
            <a:r>
              <a:rPr kumimoji="1" lang="ko-KR" altLang="en-US" sz="2800" b="1" dirty="0">
                <a:latin typeface="+mn-ea"/>
                <a:ea typeface="+mn-ea"/>
              </a:rPr>
              <a:t>안드로이드는 리눅스인가요</a:t>
            </a:r>
            <a:r>
              <a:rPr kumimoji="1" lang="en-US" altLang="ko-KR" sz="2800" b="1" dirty="0">
                <a:latin typeface="+mn-ea"/>
                <a:ea typeface="+mn-ea"/>
              </a:rPr>
              <a:t>?</a:t>
            </a:r>
            <a:endParaRPr kumimoji="1" lang="ko-Kore-KR" altLang="en-US" sz="2800" b="1" dirty="0">
              <a:latin typeface="+mn-ea"/>
              <a:ea typeface="+mn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F65B72A-BFC5-D2F2-E413-F7A755A82E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962" y="6249086"/>
            <a:ext cx="2051232" cy="205947"/>
          </a:xfrm>
          <a:prstGeom prst="rect">
            <a:avLst/>
          </a:prstGeom>
        </p:spPr>
      </p:pic>
      <p:pic>
        <p:nvPicPr>
          <p:cNvPr id="3" name="그림 2" descr="텍스트, 그래픽 디자인, 디자인, 그래픽이(가) 표시된 사진&#10;&#10;자동 생성된 설명">
            <a:extLst>
              <a:ext uri="{FF2B5EF4-FFF2-40B4-BE49-F238E27FC236}">
                <a16:creationId xmlns:a16="http://schemas.microsoft.com/office/drawing/2014/main" id="{B4E63346-7A77-5C2E-77A0-3ED59F7D72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484" y="6194669"/>
            <a:ext cx="250904" cy="250904"/>
          </a:xfrm>
          <a:prstGeom prst="rect">
            <a:avLst/>
          </a:prstGeom>
        </p:spPr>
      </p:pic>
      <p:sp>
        <p:nvSpPr>
          <p:cNvPr id="4" name="AutoShape 4">
            <a:extLst>
              <a:ext uri="{FF2B5EF4-FFF2-40B4-BE49-F238E27FC236}">
                <a16:creationId xmlns:a16="http://schemas.microsoft.com/office/drawing/2014/main" id="{FE1ECC12-F4CB-77B6-90DC-57D5715C80D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KR">
              <a:latin typeface="+mn-ea"/>
            </a:endParaRPr>
          </a:p>
        </p:txBody>
      </p:sp>
      <p:sp>
        <p:nvSpPr>
          <p:cNvPr id="5" name="AutoShape 6">
            <a:extLst>
              <a:ext uri="{FF2B5EF4-FFF2-40B4-BE49-F238E27FC236}">
                <a16:creationId xmlns:a16="http://schemas.microsoft.com/office/drawing/2014/main" id="{86FAE5C7-FD85-D6D9-0820-2948D18FB45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KR">
              <a:latin typeface="+mn-ea"/>
            </a:endParaRP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32239C0C-E5CA-3ADA-E1CD-5E619B884E7B}"/>
              </a:ext>
            </a:extLst>
          </p:cNvPr>
          <p:cNvSpPr txBox="1">
            <a:spLocks/>
          </p:cNvSpPr>
          <p:nvPr/>
        </p:nvSpPr>
        <p:spPr>
          <a:xfrm>
            <a:off x="403485" y="2145090"/>
            <a:ext cx="11326059" cy="54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sz="2800" b="1" dirty="0">
                <a:latin typeface="+mn-ea"/>
                <a:ea typeface="+mn-ea"/>
              </a:rPr>
              <a:t>Q. </a:t>
            </a:r>
            <a:r>
              <a:rPr kumimoji="1" lang="ko-KR" altLang="en-US" sz="2800" b="1" dirty="0">
                <a:latin typeface="+mn-ea"/>
                <a:ea typeface="+mn-ea"/>
              </a:rPr>
              <a:t>기능을 추가한다면 안드로이드가 우분투가 될까</a:t>
            </a:r>
            <a:r>
              <a:rPr kumimoji="1" lang="en-US" altLang="ko-KR" sz="2800" b="1" dirty="0">
                <a:latin typeface="+mn-ea"/>
                <a:ea typeface="+mn-ea"/>
              </a:rPr>
              <a:t>?</a:t>
            </a:r>
            <a:endParaRPr kumimoji="1" lang="ko-Kore-KR" altLang="en-US" sz="2800" b="1" dirty="0">
              <a:latin typeface="+mn-ea"/>
              <a:ea typeface="+mn-ea"/>
            </a:endParaRP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5D8968F2-1E90-EFAD-DABF-FBC5663D3183}"/>
              </a:ext>
            </a:extLst>
          </p:cNvPr>
          <p:cNvSpPr txBox="1">
            <a:spLocks/>
          </p:cNvSpPr>
          <p:nvPr/>
        </p:nvSpPr>
        <p:spPr>
          <a:xfrm>
            <a:off x="403485" y="3804083"/>
            <a:ext cx="11326059" cy="54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sz="2800" b="1" dirty="0">
                <a:latin typeface="+mn-ea"/>
                <a:ea typeface="+mn-ea"/>
              </a:rPr>
              <a:t>Q. </a:t>
            </a:r>
            <a:r>
              <a:rPr kumimoji="1" lang="en-US" altLang="ko-KR" sz="2800" b="1" dirty="0" err="1">
                <a:latin typeface="+mn-ea"/>
                <a:ea typeface="+mn-ea"/>
              </a:rPr>
              <a:t>Termux</a:t>
            </a:r>
            <a:r>
              <a:rPr kumimoji="1" lang="ko-KR" altLang="en-US" sz="2800" b="1" dirty="0">
                <a:latin typeface="+mn-ea"/>
                <a:ea typeface="+mn-ea"/>
              </a:rPr>
              <a:t>로 어디까지 가능할까요</a:t>
            </a:r>
            <a:r>
              <a:rPr kumimoji="1" lang="en-US" altLang="ko-KR" sz="2800" b="1" dirty="0">
                <a:latin typeface="+mn-ea"/>
                <a:ea typeface="+mn-ea"/>
              </a:rPr>
              <a:t>?</a:t>
            </a:r>
            <a:endParaRPr kumimoji="1" lang="ko-Kore-KR" altLang="en-US" sz="2800" b="1" dirty="0">
              <a:latin typeface="+mn-ea"/>
              <a:ea typeface="+mn-ea"/>
            </a:endParaRP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4E34A802-1A78-79F4-7B2B-0E0FE57D0A9E}"/>
              </a:ext>
            </a:extLst>
          </p:cNvPr>
          <p:cNvSpPr txBox="1">
            <a:spLocks/>
          </p:cNvSpPr>
          <p:nvPr/>
        </p:nvSpPr>
        <p:spPr>
          <a:xfrm>
            <a:off x="865941" y="1095478"/>
            <a:ext cx="11326059" cy="54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sz="2000" dirty="0">
                <a:latin typeface="+mn-ea"/>
                <a:ea typeface="+mn-ea"/>
              </a:rPr>
              <a:t>A. </a:t>
            </a:r>
            <a:r>
              <a:rPr kumimoji="1" lang="ko-KR" altLang="en-US" sz="2000" dirty="0">
                <a:latin typeface="+mn-ea"/>
                <a:ea typeface="+mn-ea"/>
              </a:rPr>
              <a:t>안드로이드는 리눅스 기반으로 만들어졌습니다</a:t>
            </a:r>
            <a:r>
              <a:rPr kumimoji="1" lang="en-US" altLang="ko-KR" sz="2000" dirty="0">
                <a:latin typeface="+mn-ea"/>
                <a:ea typeface="+mn-ea"/>
              </a:rPr>
              <a:t>.</a:t>
            </a:r>
            <a:endParaRPr kumimoji="1" lang="ko-Kore-KR" altLang="en-US" sz="2000">
              <a:latin typeface="+mn-ea"/>
              <a:ea typeface="+mn-ea"/>
            </a:endParaRP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551C1906-B106-59DB-0E6A-CE30874A5B05}"/>
              </a:ext>
            </a:extLst>
          </p:cNvPr>
          <p:cNvSpPr txBox="1">
            <a:spLocks/>
          </p:cNvSpPr>
          <p:nvPr/>
        </p:nvSpPr>
        <p:spPr>
          <a:xfrm>
            <a:off x="865941" y="2707552"/>
            <a:ext cx="11326059" cy="9026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lnSpc>
                <a:spcPct val="100000"/>
              </a:lnSpc>
              <a:buAutoNum type="alphaUcPeriod"/>
            </a:pPr>
            <a:r>
              <a:rPr kumimoji="1" lang="ko-KR" altLang="en-US" sz="2000" dirty="0">
                <a:latin typeface="+mn-ea"/>
                <a:ea typeface="+mn-ea"/>
              </a:rPr>
              <a:t>네</a:t>
            </a:r>
            <a:r>
              <a:rPr kumimoji="1" lang="en-US" altLang="ko-KR" sz="2000" dirty="0">
                <a:latin typeface="+mn-ea"/>
                <a:ea typeface="+mn-ea"/>
              </a:rPr>
              <a:t>!,</a:t>
            </a:r>
            <a:r>
              <a:rPr kumimoji="1" lang="ko-KR" altLang="en-US" sz="2000" dirty="0">
                <a:latin typeface="+mn-ea"/>
                <a:ea typeface="+mn-ea"/>
              </a:rPr>
              <a:t> 리눅스 커널부터 기반으로 해서 만들 수 있습니다</a:t>
            </a:r>
            <a:r>
              <a:rPr kumimoji="1" lang="en-US" altLang="ko-KR" sz="2000" dirty="0">
                <a:latin typeface="+mn-ea"/>
                <a:ea typeface="+mn-ea"/>
              </a:rPr>
              <a:t>.</a:t>
            </a:r>
            <a:br>
              <a:rPr kumimoji="1" lang="en-US" altLang="ko-KR" sz="2000" dirty="0">
                <a:latin typeface="+mn-ea"/>
                <a:ea typeface="+mn-ea"/>
              </a:rPr>
            </a:br>
            <a:r>
              <a:rPr kumimoji="1" lang="ko-KR" altLang="en-US" sz="2000" dirty="0">
                <a:latin typeface="+mn-ea"/>
                <a:ea typeface="+mn-ea"/>
              </a:rPr>
              <a:t>누군가가 만든 프로젝트가 이미 있습니다</a:t>
            </a:r>
            <a:r>
              <a:rPr kumimoji="1" lang="en-US" altLang="ko-KR" sz="2000" dirty="0">
                <a:latin typeface="+mn-ea"/>
                <a:ea typeface="+mn-ea"/>
              </a:rPr>
              <a:t>.</a:t>
            </a: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FEB54180-9ABD-8D14-1976-463E55ABD71D}"/>
              </a:ext>
            </a:extLst>
          </p:cNvPr>
          <p:cNvSpPr txBox="1">
            <a:spLocks/>
          </p:cNvSpPr>
          <p:nvPr/>
        </p:nvSpPr>
        <p:spPr>
          <a:xfrm>
            <a:off x="865940" y="4346812"/>
            <a:ext cx="11326059" cy="9665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kumimoji="1" lang="en-US" altLang="en-US" sz="2000" dirty="0">
                <a:latin typeface="+mn-ea"/>
                <a:ea typeface="+mn-ea"/>
              </a:rPr>
              <a:t>A.  ADB </a:t>
            </a:r>
            <a:r>
              <a:rPr kumimoji="1" lang="ko-KR" altLang="en-US" sz="2000" dirty="0">
                <a:latin typeface="+mn-ea"/>
                <a:ea typeface="+mn-ea"/>
              </a:rPr>
              <a:t>는 시스템 자원까지 가능합니다</a:t>
            </a:r>
            <a:r>
              <a:rPr kumimoji="1" lang="en-US" altLang="ko-KR" sz="2000" dirty="0">
                <a:latin typeface="+mn-ea"/>
                <a:ea typeface="+mn-ea"/>
              </a:rPr>
              <a:t>.</a:t>
            </a:r>
          </a:p>
          <a:p>
            <a:pPr>
              <a:lnSpc>
                <a:spcPct val="100000"/>
              </a:lnSpc>
            </a:pPr>
            <a:r>
              <a:rPr kumimoji="1" lang="en-US" altLang="ko-KR" sz="2000" dirty="0">
                <a:latin typeface="+mn-ea"/>
                <a:ea typeface="+mn-ea"/>
              </a:rPr>
              <a:t>    </a:t>
            </a:r>
            <a:r>
              <a:rPr kumimoji="1" lang="en-US" altLang="ko-KR" sz="2000" dirty="0" err="1">
                <a:latin typeface="+mn-ea"/>
                <a:ea typeface="+mn-ea"/>
              </a:rPr>
              <a:t>Termux</a:t>
            </a:r>
            <a:r>
              <a:rPr kumimoji="1" lang="ko-KR" altLang="en-US" sz="2000" dirty="0">
                <a:latin typeface="+mn-ea"/>
                <a:ea typeface="+mn-ea"/>
              </a:rPr>
              <a:t>는 시스템을 건들지 않는다면 무엇이든</a:t>
            </a:r>
            <a:r>
              <a:rPr kumimoji="1" lang="en-US" altLang="ko-KR" sz="2000" dirty="0">
                <a:latin typeface="+mn-ea"/>
                <a:ea typeface="+mn-ea"/>
              </a:rPr>
              <a:t>!</a:t>
            </a:r>
            <a:endParaRPr kumimoji="1" lang="ko-Kore-KR" altLang="en-US" sz="20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3561304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87F883-CB6F-11A6-631D-6AAAAF34B4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7B91F808-C482-6A96-B57D-70D20DFFE1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962" y="6249086"/>
            <a:ext cx="2051232" cy="205947"/>
          </a:xfrm>
          <a:prstGeom prst="rect">
            <a:avLst/>
          </a:prstGeom>
        </p:spPr>
      </p:pic>
      <p:pic>
        <p:nvPicPr>
          <p:cNvPr id="3" name="그림 2" descr="텍스트, 그래픽 디자인, 디자인, 그래픽이(가) 표시된 사진&#10;&#10;자동 생성된 설명">
            <a:extLst>
              <a:ext uri="{FF2B5EF4-FFF2-40B4-BE49-F238E27FC236}">
                <a16:creationId xmlns:a16="http://schemas.microsoft.com/office/drawing/2014/main" id="{F9C66009-7BE4-1670-F844-1CFF791820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484" y="6194669"/>
            <a:ext cx="250904" cy="25090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B619FE3-9E75-92FA-B37D-03CC1EDA12D4}"/>
              </a:ext>
            </a:extLst>
          </p:cNvPr>
          <p:cNvSpPr txBox="1"/>
          <p:nvPr/>
        </p:nvSpPr>
        <p:spPr>
          <a:xfrm>
            <a:off x="1585431" y="2413394"/>
            <a:ext cx="902113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3600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 </a:t>
            </a:r>
            <a:r>
              <a:rPr kumimoji="1" lang="en-US" altLang="ko-KR" sz="3600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!!</a:t>
            </a:r>
            <a:r>
              <a:rPr kumimoji="1" lang="ko-KR" altLang="en-US" sz="5400" b="1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 스마트폰의 세상으로 </a:t>
            </a:r>
            <a:r>
              <a:rPr kumimoji="1" lang="en-US" altLang="ko-KR" sz="3600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!!</a:t>
            </a:r>
            <a:endParaRPr lang="ko-KR" altLang="en-US" sz="3600" dirty="0">
              <a:solidFill>
                <a:schemeClr val="tx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343795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CC6FAA32-2892-B496-5A0D-FE5BFE14DC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962" y="6249086"/>
            <a:ext cx="2051232" cy="205947"/>
          </a:xfrm>
          <a:prstGeom prst="rect">
            <a:avLst/>
          </a:prstGeom>
        </p:spPr>
      </p:pic>
      <p:pic>
        <p:nvPicPr>
          <p:cNvPr id="3" name="그림 2" descr="텍스트, 그래픽 디자인, 디자인, 그래픽이(가) 표시된 사진&#10;&#10;자동 생성된 설명">
            <a:extLst>
              <a:ext uri="{FF2B5EF4-FFF2-40B4-BE49-F238E27FC236}">
                <a16:creationId xmlns:a16="http://schemas.microsoft.com/office/drawing/2014/main" id="{C7851DD6-D42E-7A42-5EA6-1A8FA64692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484" y="6194669"/>
            <a:ext cx="250904" cy="25090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CDFAB23-92B1-5555-6631-B54A83033ABC}"/>
              </a:ext>
            </a:extLst>
          </p:cNvPr>
          <p:cNvSpPr txBox="1"/>
          <p:nvPr/>
        </p:nvSpPr>
        <p:spPr>
          <a:xfrm>
            <a:off x="4721264" y="2090920"/>
            <a:ext cx="27494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latin typeface="+mn-ea"/>
              </a:rPr>
              <a:t>감사합니다</a:t>
            </a:r>
            <a:endParaRPr lang="en-US" altLang="ko-KR" sz="4000" dirty="0"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41D389-D38A-42CA-F6F9-C133DEC5AC9E}"/>
              </a:ext>
            </a:extLst>
          </p:cNvPr>
          <p:cNvSpPr txBox="1"/>
          <p:nvPr/>
        </p:nvSpPr>
        <p:spPr>
          <a:xfrm>
            <a:off x="335752" y="4871230"/>
            <a:ext cx="830708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 dirty="0">
                <a:latin typeface="+mn-ea"/>
              </a:rPr>
              <a:t>발표자료와 예제 코드는 아래의 </a:t>
            </a:r>
            <a:r>
              <a:rPr kumimoji="1" lang="ko-KR" altLang="en-US" sz="2000" dirty="0" err="1">
                <a:latin typeface="+mn-ea"/>
              </a:rPr>
              <a:t>깃허브</a:t>
            </a:r>
            <a:r>
              <a:rPr kumimoji="1" lang="ko-KR" altLang="en-US" sz="2000" dirty="0">
                <a:latin typeface="+mn-ea"/>
              </a:rPr>
              <a:t> 저장소에서 확인이 가능합니다</a:t>
            </a:r>
            <a:r>
              <a:rPr kumimoji="1" lang="en-US" altLang="ko-KR" sz="2000" dirty="0">
                <a:latin typeface="+mn-ea"/>
              </a:rPr>
              <a:t>.</a:t>
            </a:r>
          </a:p>
          <a:p>
            <a:pPr marL="0" indent="0">
              <a:buNone/>
            </a:pPr>
            <a:r>
              <a:rPr kumimoji="1" lang="en-US" altLang="ko-KR" sz="2000" dirty="0">
                <a:latin typeface="+mn-ea"/>
              </a:rPr>
              <a:t>    https://</a:t>
            </a:r>
            <a:r>
              <a:rPr kumimoji="1" lang="en-US" altLang="ko-KR" sz="2000" dirty="0" err="1">
                <a:latin typeface="+mn-ea"/>
              </a:rPr>
              <a:t>github.com</a:t>
            </a:r>
            <a:r>
              <a:rPr kumimoji="1" lang="en-US" altLang="ko-KR" sz="2000" dirty="0">
                <a:latin typeface="+mn-ea"/>
              </a:rPr>
              <a:t>/</a:t>
            </a:r>
            <a:r>
              <a:rPr kumimoji="1" lang="en-US" altLang="ko-KR" sz="2000" dirty="0" err="1">
                <a:latin typeface="+mn-ea"/>
              </a:rPr>
              <a:t>Piorosen</a:t>
            </a:r>
            <a:r>
              <a:rPr kumimoji="1" lang="en-US" altLang="ko-KR" sz="2000" dirty="0">
                <a:latin typeface="+mn-ea"/>
              </a:rPr>
              <a:t>/2024-GIST-Developers-Night</a:t>
            </a:r>
          </a:p>
          <a:p>
            <a:endParaRPr kumimoji="1" lang="en-US" altLang="ko-KR" sz="2000" dirty="0">
              <a:latin typeface="+mn-ea"/>
            </a:endParaRPr>
          </a:p>
          <a:p>
            <a:r>
              <a:rPr kumimoji="1" lang="en-US" altLang="ko-KR" sz="2000" dirty="0">
                <a:latin typeface="+mn-ea"/>
              </a:rPr>
              <a:t>Email : </a:t>
            </a:r>
            <a:r>
              <a:rPr kumimoji="1" lang="en-US" altLang="ko-KR" sz="2000" dirty="0">
                <a:latin typeface="+mn-ea"/>
                <a:hlinkClick r:id="rId4"/>
              </a:rPr>
              <a:t>chacha@udon.party</a:t>
            </a:r>
            <a:endParaRPr kumimoji="1" lang="en-US" altLang="ko-KR" sz="2000" dirty="0">
              <a:latin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31D337F-2769-424D-374E-34076564188C}"/>
              </a:ext>
            </a:extLst>
          </p:cNvPr>
          <p:cNvSpPr txBox="1"/>
          <p:nvPr/>
        </p:nvSpPr>
        <p:spPr>
          <a:xfrm>
            <a:off x="4981751" y="2798806"/>
            <a:ext cx="222849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dirty="0">
                <a:latin typeface="+mn-ea"/>
              </a:rPr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238392704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694061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421DB8-9E3B-3B95-66FC-92BE02DD4B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AC8FBB-0ECE-C4D0-D2AA-B7490C8333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485" y="486096"/>
            <a:ext cx="11326059" cy="528425"/>
          </a:xfrm>
        </p:spPr>
        <p:txBody>
          <a:bodyPr>
            <a:normAutofit/>
          </a:bodyPr>
          <a:lstStyle/>
          <a:p>
            <a:r>
              <a:rPr kumimoji="1" lang="en-US" altLang="en-US" sz="2800" b="1" dirty="0"/>
              <a:t>No! Raspberry PI, YESSSSSS Your Phone!!!</a:t>
            </a:r>
            <a:endParaRPr kumimoji="1" lang="ko-Kore-KR" altLang="en-US" sz="2800" b="1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F97A018-6F3A-B7FF-9928-C90F4995C4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962" y="6249086"/>
            <a:ext cx="2051232" cy="205947"/>
          </a:xfrm>
          <a:prstGeom prst="rect">
            <a:avLst/>
          </a:prstGeom>
        </p:spPr>
      </p:pic>
      <p:pic>
        <p:nvPicPr>
          <p:cNvPr id="3" name="그림 2" descr="텍스트, 그래픽 디자인, 디자인, 그래픽이(가) 표시된 사진&#10;&#10;자동 생성된 설명">
            <a:extLst>
              <a:ext uri="{FF2B5EF4-FFF2-40B4-BE49-F238E27FC236}">
                <a16:creationId xmlns:a16="http://schemas.microsoft.com/office/drawing/2014/main" id="{DBBC7A8C-B3F0-EC03-A442-352597520A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484" y="6194669"/>
            <a:ext cx="250904" cy="25090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EF7C59D-66BE-A079-5FE5-E73D79266D28}"/>
              </a:ext>
            </a:extLst>
          </p:cNvPr>
          <p:cNvSpPr txBox="1"/>
          <p:nvPr/>
        </p:nvSpPr>
        <p:spPr>
          <a:xfrm>
            <a:off x="5292812" y="2767280"/>
            <a:ext cx="6098058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en-US" sz="8000" b="1" dirty="0"/>
              <a:t>VS</a:t>
            </a:r>
            <a:endParaRPr lang="en-KR" sz="8000" dirty="0"/>
          </a:p>
        </p:txBody>
      </p:sp>
      <p:pic>
        <p:nvPicPr>
          <p:cNvPr id="7" name="Picture 6" descr="A computer motherboard with black tape&#10;&#10;Description automatically generated">
            <a:extLst>
              <a:ext uri="{FF2B5EF4-FFF2-40B4-BE49-F238E27FC236}">
                <a16:creationId xmlns:a16="http://schemas.microsoft.com/office/drawing/2014/main" id="{48FA235C-DE15-F635-F0F8-D6BF80813D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1687" y="3280302"/>
            <a:ext cx="3653481" cy="2740111"/>
          </a:xfrm>
          <a:prstGeom prst="rect">
            <a:avLst/>
          </a:prstGeom>
        </p:spPr>
      </p:pic>
      <p:pic>
        <p:nvPicPr>
          <p:cNvPr id="10" name="Picture 9" descr="A computer screen with a yellow box on it&#10;&#10;Description automatically generated">
            <a:extLst>
              <a:ext uri="{FF2B5EF4-FFF2-40B4-BE49-F238E27FC236}">
                <a16:creationId xmlns:a16="http://schemas.microsoft.com/office/drawing/2014/main" id="{D7642E9F-EDCC-3106-378E-936968C510A2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23693"/>
          <a:stretch/>
        </p:blipFill>
        <p:spPr>
          <a:xfrm>
            <a:off x="1350086" y="1188776"/>
            <a:ext cx="3653480" cy="2090892"/>
          </a:xfrm>
          <a:prstGeom prst="rect">
            <a:avLst/>
          </a:prstGeom>
        </p:spPr>
      </p:pic>
      <p:pic>
        <p:nvPicPr>
          <p:cNvPr id="12" name="Picture 2" descr="RASPBERRY PI PICO W - Raspberry-pi - SBC, Raspberry Pi Pico W, RP2040">
            <a:extLst>
              <a:ext uri="{FF2B5EF4-FFF2-40B4-BE49-F238E27FC236}">
                <a16:creationId xmlns:a16="http://schemas.microsoft.com/office/drawing/2014/main" id="{45B5DECE-CCB2-00E3-586A-0C0EB1DC17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2559" y="1921474"/>
            <a:ext cx="4797557" cy="3015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73500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851F37-84CB-AE7D-0583-2F06D26277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21CD7B-4A2C-AF6D-8923-F497CFF706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485" y="486096"/>
            <a:ext cx="11326059" cy="528425"/>
          </a:xfrm>
        </p:spPr>
        <p:txBody>
          <a:bodyPr>
            <a:normAutofit/>
          </a:bodyPr>
          <a:lstStyle/>
          <a:p>
            <a:r>
              <a:rPr kumimoji="1" lang="en-US" altLang="en-US" sz="2800" b="1" dirty="0"/>
              <a:t>No! Raspberry PI, YESSSSSS Your Phone!!!</a:t>
            </a:r>
            <a:endParaRPr kumimoji="1" lang="ko-Kore-KR" altLang="en-US" sz="2800" b="1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DBA5B8D-3CD4-27DE-AA4A-1526D2FD97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962" y="6249086"/>
            <a:ext cx="2051232" cy="205947"/>
          </a:xfrm>
          <a:prstGeom prst="rect">
            <a:avLst/>
          </a:prstGeom>
        </p:spPr>
      </p:pic>
      <p:pic>
        <p:nvPicPr>
          <p:cNvPr id="3" name="그림 2" descr="텍스트, 그래픽 디자인, 디자인, 그래픽이(가) 표시된 사진&#10;&#10;자동 생성된 설명">
            <a:extLst>
              <a:ext uri="{FF2B5EF4-FFF2-40B4-BE49-F238E27FC236}">
                <a16:creationId xmlns:a16="http://schemas.microsoft.com/office/drawing/2014/main" id="{5C25D9E4-ECC6-ADAA-5E48-DD29CEC373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484" y="6194669"/>
            <a:ext cx="250904" cy="25090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2BB3386-7694-2344-29B5-93F32CF47352}"/>
              </a:ext>
            </a:extLst>
          </p:cNvPr>
          <p:cNvSpPr txBox="1"/>
          <p:nvPr/>
        </p:nvSpPr>
        <p:spPr>
          <a:xfrm>
            <a:off x="4704835" y="2741753"/>
            <a:ext cx="6098058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en-US" sz="8000" b="1" dirty="0"/>
              <a:t>VS</a:t>
            </a:r>
            <a:endParaRPr lang="en-KR" sz="8000" dirty="0"/>
          </a:p>
        </p:txBody>
      </p:sp>
      <p:pic>
        <p:nvPicPr>
          <p:cNvPr id="7" name="Picture 6" descr="A computer with wires and cables&#10;&#10;Description automatically generated with medium confidence">
            <a:extLst>
              <a:ext uri="{FF2B5EF4-FFF2-40B4-BE49-F238E27FC236}">
                <a16:creationId xmlns:a16="http://schemas.microsoft.com/office/drawing/2014/main" id="{EA067783-F6DC-B114-E77E-425811628B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0229" y="3609335"/>
            <a:ext cx="3137930" cy="2353448"/>
          </a:xfrm>
          <a:prstGeom prst="rect">
            <a:avLst/>
          </a:prstGeom>
        </p:spPr>
      </p:pic>
      <p:pic>
        <p:nvPicPr>
          <p:cNvPr id="11" name="Picture 10" descr="A computer with a keyboard and wires on a table&#10;&#10;Description automatically generated">
            <a:extLst>
              <a:ext uri="{FF2B5EF4-FFF2-40B4-BE49-F238E27FC236}">
                <a16:creationId xmlns:a16="http://schemas.microsoft.com/office/drawing/2014/main" id="{575178FE-F54A-66C0-6700-F08DF7D7EEEC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6461" t="15362" r="7345" b="20564"/>
          <a:stretch/>
        </p:blipFill>
        <p:spPr>
          <a:xfrm>
            <a:off x="1220230" y="1246407"/>
            <a:ext cx="3137929" cy="2332661"/>
          </a:xfrm>
          <a:prstGeom prst="rect">
            <a:avLst/>
          </a:prstGeom>
        </p:spPr>
      </p:pic>
      <p:pic>
        <p:nvPicPr>
          <p:cNvPr id="12" name="Picture 2" descr="RASPBERRY PI PICO W - Raspberry-pi - SBC, Raspberry Pi Pico W, RP2040">
            <a:extLst>
              <a:ext uri="{FF2B5EF4-FFF2-40B4-BE49-F238E27FC236}">
                <a16:creationId xmlns:a16="http://schemas.microsoft.com/office/drawing/2014/main" id="{0D7794F1-81FE-3CF6-866A-6C08110D13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2012" y="1921475"/>
            <a:ext cx="4797557" cy="3015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79929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D108F8-C878-F2C8-E1A9-5572EFAAF2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C2F3F8-A40A-52CE-304E-55803CCAC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485" y="486096"/>
            <a:ext cx="11326059" cy="528425"/>
          </a:xfrm>
        </p:spPr>
        <p:txBody>
          <a:bodyPr>
            <a:normAutofit/>
          </a:bodyPr>
          <a:lstStyle/>
          <a:p>
            <a:r>
              <a:rPr kumimoji="1" lang="en-US" altLang="en-US" sz="2800" b="1" dirty="0"/>
              <a:t>No! Raspberry PI, YESSSSSS Your Phone!!!</a:t>
            </a:r>
            <a:endParaRPr kumimoji="1" lang="ko-Kore-KR" altLang="en-US" sz="2800" b="1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D672ECA-76CF-9EE7-A670-35A50745D7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962" y="6249086"/>
            <a:ext cx="2051232" cy="205947"/>
          </a:xfrm>
          <a:prstGeom prst="rect">
            <a:avLst/>
          </a:prstGeom>
        </p:spPr>
      </p:pic>
      <p:pic>
        <p:nvPicPr>
          <p:cNvPr id="3" name="그림 2" descr="텍스트, 그래픽 디자인, 디자인, 그래픽이(가) 표시된 사진&#10;&#10;자동 생성된 설명">
            <a:extLst>
              <a:ext uri="{FF2B5EF4-FFF2-40B4-BE49-F238E27FC236}">
                <a16:creationId xmlns:a16="http://schemas.microsoft.com/office/drawing/2014/main" id="{39F0899D-CF9E-67BC-9370-03E0CF513A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484" y="6194669"/>
            <a:ext cx="250904" cy="25090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63431A5-F052-32DD-B509-1721BE16CC31}"/>
              </a:ext>
            </a:extLst>
          </p:cNvPr>
          <p:cNvSpPr txBox="1"/>
          <p:nvPr/>
        </p:nvSpPr>
        <p:spPr>
          <a:xfrm>
            <a:off x="2739256" y="2837992"/>
            <a:ext cx="6098058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8000" dirty="0"/>
              <a:t>=</a:t>
            </a:r>
            <a:endParaRPr lang="en-KR" sz="8000" dirty="0"/>
          </a:p>
        </p:txBody>
      </p:sp>
      <p:pic>
        <p:nvPicPr>
          <p:cNvPr id="4" name="Picture 4" descr="[갤럭시 S24 울트라] Official Introduction Film | 삼성전자">
            <a:extLst>
              <a:ext uri="{FF2B5EF4-FFF2-40B4-BE49-F238E27FC236}">
                <a16:creationId xmlns:a16="http://schemas.microsoft.com/office/drawing/2014/main" id="{69600933-B01C-6EBF-D3BD-508C0B04A0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9545" y="2196073"/>
            <a:ext cx="4239740" cy="2384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large black machine with a monitor and a monitor on top&#10;&#10;Description automatically generated">
            <a:extLst>
              <a:ext uri="{FF2B5EF4-FFF2-40B4-BE49-F238E27FC236}">
                <a16:creationId xmlns:a16="http://schemas.microsoft.com/office/drawing/2014/main" id="{FB981865-5621-575F-E4C8-18686D4178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-106790" y="2231812"/>
            <a:ext cx="3192504" cy="2394378"/>
          </a:xfrm>
          <a:prstGeom prst="rect">
            <a:avLst/>
          </a:prstGeom>
        </p:spPr>
      </p:pic>
      <p:pic>
        <p:nvPicPr>
          <p:cNvPr id="9" name="Picture 2" descr="RASPBERRY PI PICO W - Raspberry-pi - SBC, Raspberry Pi Pico W, RP2040">
            <a:extLst>
              <a:ext uri="{FF2B5EF4-FFF2-40B4-BE49-F238E27FC236}">
                <a16:creationId xmlns:a16="http://schemas.microsoft.com/office/drawing/2014/main" id="{2CFA92A3-77AA-85F1-FBE2-E0A575AB0D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4795" y="2360140"/>
            <a:ext cx="3401548" cy="2137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ECFA2D0-01CD-13AC-B4FC-BA94C8D9BEC7}"/>
              </a:ext>
            </a:extLst>
          </p:cNvPr>
          <p:cNvSpPr txBox="1"/>
          <p:nvPr/>
        </p:nvSpPr>
        <p:spPr>
          <a:xfrm>
            <a:off x="7719285" y="2767281"/>
            <a:ext cx="6098058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8000" dirty="0"/>
              <a:t>=</a:t>
            </a:r>
            <a:endParaRPr lang="en-KR" sz="8000" dirty="0"/>
          </a:p>
        </p:txBody>
      </p:sp>
    </p:spTree>
    <p:extLst>
      <p:ext uri="{BB962C8B-B14F-4D97-AF65-F5344CB8AC3E}">
        <p14:creationId xmlns:p14="http://schemas.microsoft.com/office/powerpoint/2010/main" val="25822742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C76353-B2E1-2CBE-A387-4599878975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485" y="486096"/>
            <a:ext cx="11326059" cy="528425"/>
          </a:xfrm>
        </p:spPr>
        <p:txBody>
          <a:bodyPr>
            <a:normAutofit/>
          </a:bodyPr>
          <a:lstStyle/>
          <a:p>
            <a:r>
              <a:rPr kumimoji="1" lang="ko-KR" altLang="en-US" sz="2800" b="1" dirty="0"/>
              <a:t>컨텐츠 목차</a:t>
            </a:r>
            <a:endParaRPr kumimoji="1" lang="ko-Kore-KR" altLang="en-US" sz="2800" b="1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C6FAA32-2892-B496-5A0D-FE5BFE14DC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962" y="6249086"/>
            <a:ext cx="2051232" cy="205947"/>
          </a:xfrm>
          <a:prstGeom prst="rect">
            <a:avLst/>
          </a:prstGeom>
        </p:spPr>
      </p:pic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9BCC23CE-EC39-80FC-8DF9-8B81CB4594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3484" y="1253331"/>
            <a:ext cx="11326058" cy="4827980"/>
          </a:xfrm>
        </p:spPr>
        <p:txBody>
          <a:bodyPr>
            <a:normAutofit/>
          </a:bodyPr>
          <a:lstStyle/>
          <a:p>
            <a:r>
              <a:rPr kumimoji="1" lang="ko-KR" altLang="en-US" sz="2000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스마트폰 너는 누구냐</a:t>
            </a:r>
            <a:r>
              <a:rPr kumimoji="1" lang="en-US" altLang="ko-KR" sz="2000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!</a:t>
            </a:r>
          </a:p>
          <a:p>
            <a:pPr lvl="1"/>
            <a:r>
              <a:rPr kumimoji="1" lang="ko-KR" altLang="en-US" sz="2000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스마트폰과 일반 컴퓨터가 어떤 </a:t>
            </a:r>
            <a:r>
              <a:rPr kumimoji="1" lang="ko-KR" altLang="en-US" sz="2000" dirty="0">
                <a:solidFill>
                  <a:srgbClr val="DE3127"/>
                </a:solidFill>
                <a:latin typeface="+mn-ea"/>
              </a:rPr>
              <a:t>차이</a:t>
            </a:r>
            <a:r>
              <a:rPr kumimoji="1" lang="ko-KR" altLang="en-US" sz="2000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가 있을까</a:t>
            </a:r>
            <a:r>
              <a:rPr kumimoji="1" lang="en-US" altLang="ko-KR" sz="2000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?</a:t>
            </a:r>
          </a:p>
          <a:p>
            <a:pPr lvl="1"/>
            <a:r>
              <a:rPr kumimoji="1" lang="ko-KR" altLang="en-US" sz="2000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스마트폰에서 리눅스 운영체제를 사용할 수 없을까</a:t>
            </a:r>
            <a:r>
              <a:rPr kumimoji="1" lang="en-US" altLang="ko-KR" sz="2000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?</a:t>
            </a:r>
          </a:p>
          <a:p>
            <a:pPr lvl="1"/>
            <a:r>
              <a:rPr kumimoji="1" lang="ko-KR" altLang="en-US" sz="2000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얼마나 스마트폰이 효율적일까</a:t>
            </a:r>
            <a:r>
              <a:rPr kumimoji="1" lang="en-US" altLang="ko-KR" sz="2000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?</a:t>
            </a:r>
          </a:p>
          <a:p>
            <a:pPr lvl="1"/>
            <a:endParaRPr kumimoji="1" lang="ko-KR" altLang="en-US" sz="2000" dirty="0">
              <a:solidFill>
                <a:schemeClr val="tx1">
                  <a:lumMod val="95000"/>
                </a:schemeClr>
              </a:solidFill>
              <a:latin typeface="+mn-ea"/>
            </a:endParaRPr>
          </a:p>
          <a:p>
            <a:r>
              <a:rPr kumimoji="1" lang="ko-KR" altLang="en-US" sz="2000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시연</a:t>
            </a:r>
            <a:r>
              <a:rPr kumimoji="1" lang="en-US" altLang="ko-KR" sz="2000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) </a:t>
            </a:r>
            <a:r>
              <a:rPr kumimoji="1" lang="ko-KR" altLang="en-US" sz="2000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스마트폰에서 </a:t>
            </a:r>
            <a:r>
              <a:rPr kumimoji="1" lang="en-US" altLang="ko-KR" sz="2000" dirty="0">
                <a:solidFill>
                  <a:srgbClr val="DE3127"/>
                </a:solidFill>
                <a:latin typeface="+mn-ea"/>
              </a:rPr>
              <a:t>Python</a:t>
            </a:r>
            <a:r>
              <a:rPr kumimoji="1" lang="en-US" altLang="ko-KR" sz="2000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 </a:t>
            </a:r>
            <a:r>
              <a:rPr kumimoji="1" lang="ko-KR" altLang="en-US" sz="2000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서버 구축해보자</a:t>
            </a:r>
            <a:r>
              <a:rPr kumimoji="1" lang="en-US" altLang="ko-KR" sz="2000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!</a:t>
            </a:r>
            <a:endParaRPr kumimoji="1" lang="ko-KR" altLang="en-US" sz="2000" dirty="0">
              <a:solidFill>
                <a:schemeClr val="tx1">
                  <a:lumMod val="95000"/>
                </a:schemeClr>
              </a:solidFill>
              <a:latin typeface="+mn-ea"/>
            </a:endParaRPr>
          </a:p>
          <a:p>
            <a:pPr lvl="1"/>
            <a:r>
              <a:rPr kumimoji="1" lang="ko-KR" altLang="en-US" sz="2000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안드로이드 운영체제에서 </a:t>
            </a:r>
            <a:r>
              <a:rPr kumimoji="1" lang="en-US" altLang="ko-KR" sz="2000" dirty="0" err="1">
                <a:solidFill>
                  <a:srgbClr val="DE3127"/>
                </a:solidFill>
                <a:latin typeface="+mn-ea"/>
              </a:rPr>
              <a:t>Termux</a:t>
            </a:r>
            <a:r>
              <a:rPr kumimoji="1" lang="ko-KR" altLang="en-US" sz="2000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란 앱을 통해 개발</a:t>
            </a:r>
            <a:endParaRPr kumimoji="1" lang="en-US" altLang="ko-KR" sz="2000" dirty="0">
              <a:solidFill>
                <a:schemeClr val="tx1">
                  <a:lumMod val="95000"/>
                </a:schemeClr>
              </a:solidFill>
              <a:latin typeface="+mn-ea"/>
            </a:endParaRPr>
          </a:p>
          <a:p>
            <a:endParaRPr kumimoji="1" lang="en-US" altLang="ko-KR" sz="2000" dirty="0">
              <a:solidFill>
                <a:schemeClr val="tx1">
                  <a:lumMod val="95000"/>
                </a:schemeClr>
              </a:solidFill>
              <a:latin typeface="+mn-ea"/>
            </a:endParaRPr>
          </a:p>
          <a:p>
            <a:r>
              <a:rPr kumimoji="1" lang="ko-KR" altLang="en-US" sz="2000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어디에 </a:t>
            </a:r>
            <a:r>
              <a:rPr kumimoji="1" lang="ko-KR" altLang="en-US" sz="2000" dirty="0">
                <a:solidFill>
                  <a:srgbClr val="DE3127"/>
                </a:solidFill>
                <a:latin typeface="+mn-ea"/>
              </a:rPr>
              <a:t>활용</a:t>
            </a:r>
            <a:r>
              <a:rPr kumimoji="1" lang="ko-KR" altLang="en-US" sz="2000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이 가능할까</a:t>
            </a:r>
            <a:r>
              <a:rPr kumimoji="1" lang="en-US" altLang="ko-KR" sz="2000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?</a:t>
            </a:r>
            <a:endParaRPr kumimoji="1" lang="ko-KR" altLang="en-US" sz="2000" dirty="0">
              <a:solidFill>
                <a:schemeClr val="tx1">
                  <a:lumMod val="95000"/>
                </a:schemeClr>
              </a:solidFill>
              <a:latin typeface="+mn-ea"/>
            </a:endParaRPr>
          </a:p>
          <a:p>
            <a:pPr lvl="1"/>
            <a:r>
              <a:rPr kumimoji="1" lang="ko-KR" altLang="en-US" sz="2000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스프링 부트나 </a:t>
            </a:r>
            <a:r>
              <a:rPr kumimoji="1" lang="en-US" altLang="ko-KR" sz="2000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NodeJS</a:t>
            </a:r>
            <a:r>
              <a:rPr kumimoji="1" lang="ko-KR" altLang="en-US" sz="2000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 서버</a:t>
            </a:r>
            <a:endParaRPr kumimoji="1" lang="en-US" altLang="ko-KR" sz="2000" dirty="0">
              <a:solidFill>
                <a:schemeClr val="tx1">
                  <a:lumMod val="95000"/>
                </a:schemeClr>
              </a:solidFill>
              <a:latin typeface="+mn-ea"/>
            </a:endParaRPr>
          </a:p>
          <a:p>
            <a:pPr lvl="1"/>
            <a:r>
              <a:rPr kumimoji="1" lang="ko-KR" altLang="en-US" sz="2000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나아가</a:t>
            </a:r>
            <a:r>
              <a:rPr kumimoji="1" lang="en-US" altLang="ko-KR" sz="2000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,</a:t>
            </a:r>
            <a:r>
              <a:rPr kumimoji="1" lang="ko-KR" altLang="en-US" sz="2000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 </a:t>
            </a:r>
            <a:r>
              <a:rPr kumimoji="1" lang="en-US" altLang="ko-KR" sz="2000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Docker</a:t>
            </a:r>
            <a:r>
              <a:rPr kumimoji="1" lang="ko-KR" altLang="en-US" sz="2000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와 </a:t>
            </a:r>
            <a:r>
              <a:rPr kumimoji="1" lang="en-US" altLang="ko-KR" sz="2000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Kubernetes</a:t>
            </a:r>
            <a:r>
              <a:rPr kumimoji="1" lang="ko-KR" altLang="en-US" sz="2000" dirty="0" err="1">
                <a:solidFill>
                  <a:schemeClr val="tx1">
                    <a:lumMod val="95000"/>
                  </a:schemeClr>
                </a:solidFill>
                <a:latin typeface="+mn-ea"/>
              </a:rPr>
              <a:t>를</a:t>
            </a:r>
            <a:r>
              <a:rPr kumimoji="1" lang="ko-KR" altLang="en-US" sz="2000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 도입이 가능하지 않을까</a:t>
            </a:r>
            <a:r>
              <a:rPr kumimoji="1" lang="en-US" altLang="ko-KR" sz="2000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?</a:t>
            </a:r>
            <a:endParaRPr kumimoji="1" lang="ko-KR" altLang="en-US" sz="2000" dirty="0">
              <a:solidFill>
                <a:schemeClr val="tx1">
                  <a:lumMod val="95000"/>
                </a:schemeClr>
              </a:solidFill>
              <a:latin typeface="+mn-ea"/>
            </a:endParaRPr>
          </a:p>
        </p:txBody>
      </p:sp>
      <p:pic>
        <p:nvPicPr>
          <p:cNvPr id="3" name="그림 2" descr="텍스트, 그래픽 디자인, 디자인, 그래픽이(가) 표시된 사진&#10;&#10;자동 생성된 설명">
            <a:extLst>
              <a:ext uri="{FF2B5EF4-FFF2-40B4-BE49-F238E27FC236}">
                <a16:creationId xmlns:a16="http://schemas.microsoft.com/office/drawing/2014/main" id="{C7851DD6-D42E-7A42-5EA6-1A8FA64692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484" y="6194669"/>
            <a:ext cx="250904" cy="250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8398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538D9D"/>
      </a:hlink>
      <a:folHlink>
        <a:srgbClr val="A5738E"/>
      </a:folHlink>
    </a:clrScheme>
    <a:fontScheme name="Office 테마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3A418E6B-C5F0-4B95-8D77-61E3EF3B5DF5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5065</TotalTime>
  <Words>3310</Words>
  <Application>Microsoft Macintosh PowerPoint</Application>
  <PresentationFormat>Widescreen</PresentationFormat>
  <Paragraphs>456</Paragraphs>
  <Slides>57</Slides>
  <Notes>55</Notes>
  <HiddenSlides>5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5" baseType="lpstr">
      <vt:lpstr>Apple SD Gothic Neo</vt:lpstr>
      <vt:lpstr>Aptos</vt:lpstr>
      <vt:lpstr>Aptos Display</vt:lpstr>
      <vt:lpstr>Aptos Narrow</vt:lpstr>
      <vt:lpstr>Arial</vt:lpstr>
      <vt:lpstr>Helvetica Neue</vt:lpstr>
      <vt:lpstr>Lucida Console</vt:lpstr>
      <vt:lpstr>Office 테마</vt:lpstr>
      <vt:lpstr>PowerPoint Presentation</vt:lpstr>
      <vt:lpstr>발표자 소개 - 차주형(JooHyoung Cha)</vt:lpstr>
      <vt:lpstr>PowerPoint Presentation</vt:lpstr>
      <vt:lpstr>No! Raspberry PI, YESSSSSS Your Phone!!!</vt:lpstr>
      <vt:lpstr>No! Raspberry PI, YESSSSSS Your Phone!!!</vt:lpstr>
      <vt:lpstr>No! Raspberry PI, YESSSSSS Your Phone!!!</vt:lpstr>
      <vt:lpstr>No! Raspberry PI, YESSSSSS Your Phone!!!</vt:lpstr>
      <vt:lpstr>No! Raspberry PI, YESSSSSS Your Phone!!!</vt:lpstr>
      <vt:lpstr>컨텐츠 목차</vt:lpstr>
      <vt:lpstr>세션 목표</vt:lpstr>
      <vt:lpstr>세션 목표</vt:lpstr>
      <vt:lpstr>세션 목표</vt:lpstr>
      <vt:lpstr>세션 목표</vt:lpstr>
      <vt:lpstr>세션 목표</vt:lpstr>
      <vt:lpstr>사전 지식</vt:lpstr>
      <vt:lpstr>다루지 않는 내용</vt:lpstr>
      <vt:lpstr>PowerPoint Presentation</vt:lpstr>
      <vt:lpstr>어떤 차이가 있을까?</vt:lpstr>
      <vt:lpstr>스마트폰은 무엇인가?</vt:lpstr>
      <vt:lpstr>스마트폰은 무엇인가?</vt:lpstr>
      <vt:lpstr>스마트폰은 무엇인가?</vt:lpstr>
      <vt:lpstr>PowerPoint Presentation</vt:lpstr>
      <vt:lpstr>PowerPoint Presentation</vt:lpstr>
      <vt:lpstr>왜? 스마트폰으로 접근하게 되었는가?</vt:lpstr>
      <vt:lpstr>매우 가격대비 효율적인 시스템</vt:lpstr>
      <vt:lpstr>스마트폰의 개발 영역확장!! </vt:lpstr>
      <vt:lpstr>스마트폰의 개발 영역확장!! </vt:lpstr>
      <vt:lpstr>스마트폰에서 우분투(리눅스)를 사용할 수 없을까?</vt:lpstr>
      <vt:lpstr>스마트폰에서 우분투(리눅스)를 사용할 수 없을까?</vt:lpstr>
      <vt:lpstr>스마트폰에서 우분투(리눅스)를 사용할 수 없을까?</vt:lpstr>
      <vt:lpstr>PowerPoint Presentation</vt:lpstr>
      <vt:lpstr>안드로이드는 경량화와 보안을 위해 기능이 삭제 되었다!</vt:lpstr>
      <vt:lpstr>안드로이드는 경량화와 보안을 위해 기능이 삭제 되었다!</vt:lpstr>
      <vt:lpstr>원한다면 기능을 추가 및 확장 할 수 있다.</vt:lpstr>
      <vt:lpstr>기능을 최대한 추가한 앱은 없나요?</vt:lpstr>
      <vt:lpstr>기능을 최대한 추가한 앱은 없나요?</vt:lpstr>
      <vt:lpstr>PowerPoint Presentation</vt:lpstr>
      <vt:lpstr>시연 순서</vt:lpstr>
      <vt:lpstr>시연 - 안드로이드 폰으로 서버 구축</vt:lpstr>
      <vt:lpstr>시연 - Python 개발 환경 구축</vt:lpstr>
      <vt:lpstr>시연 - Python 웹서버 구축</vt:lpstr>
      <vt:lpstr>시연 - 웹서버 접속 확인</vt:lpstr>
      <vt:lpstr>시연 - 다른 사람에게 공유 하는 방법</vt:lpstr>
      <vt:lpstr>마무리 - 활용</vt:lpstr>
      <vt:lpstr>마무리 - 활용</vt:lpstr>
      <vt:lpstr>마무리 - 활용</vt:lpstr>
      <vt:lpstr>임베디드 시스템과 스마트폰의 차이</vt:lpstr>
      <vt:lpstr>스마트폰 vs AWS 클라우드 서비스</vt:lpstr>
      <vt:lpstr>지금 까지의 이야기</vt:lpstr>
      <vt:lpstr>PowerPoint Presentation</vt:lpstr>
      <vt:lpstr>Q. 안드로이드는 리눅스인가요?</vt:lpstr>
      <vt:lpstr>Q. 안드로이드는 리눅스인가요?</vt:lpstr>
      <vt:lpstr>Q. 안드로이드는 리눅스인가요?</vt:lpstr>
      <vt:lpstr>Q. 안드로이드는 리눅스인가요?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이정우</dc:creator>
  <cp:lastModifiedBy>AK</cp:lastModifiedBy>
  <cp:revision>1236</cp:revision>
  <cp:lastPrinted>2024-09-22T07:01:38Z</cp:lastPrinted>
  <dcterms:created xsi:type="dcterms:W3CDTF">2024-08-08T14:05:26Z</dcterms:created>
  <dcterms:modified xsi:type="dcterms:W3CDTF">2024-09-22T08:07:27Z</dcterms:modified>
</cp:coreProperties>
</file>